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1" r:id="rId3"/>
    <p:sldId id="292" r:id="rId4"/>
    <p:sldId id="293" r:id="rId5"/>
    <p:sldId id="279" r:id="rId6"/>
    <p:sldId id="280" r:id="rId7"/>
    <p:sldId id="260" r:id="rId8"/>
    <p:sldId id="262" r:id="rId9"/>
    <p:sldId id="261" r:id="rId10"/>
    <p:sldId id="263" r:id="rId11"/>
    <p:sldId id="264" r:id="rId12"/>
    <p:sldId id="266" r:id="rId13"/>
    <p:sldId id="267" r:id="rId14"/>
    <p:sldId id="268" r:id="rId15"/>
    <p:sldId id="269" r:id="rId16"/>
    <p:sldId id="271" r:id="rId17"/>
    <p:sldId id="272" r:id="rId18"/>
    <p:sldId id="275" r:id="rId19"/>
    <p:sldId id="274" r:id="rId20"/>
    <p:sldId id="277" r:id="rId21"/>
    <p:sldId id="273" r:id="rId22"/>
    <p:sldId id="298" r:id="rId23"/>
    <p:sldId id="278" r:id="rId24"/>
    <p:sldId id="297" r:id="rId25"/>
    <p:sldId id="294" r:id="rId26"/>
    <p:sldId id="295" r:id="rId27"/>
    <p:sldId id="283" r:id="rId28"/>
    <p:sldId id="284" r:id="rId29"/>
    <p:sldId id="285" r:id="rId30"/>
    <p:sldId id="286" r:id="rId31"/>
    <p:sldId id="287" r:id="rId32"/>
    <p:sldId id="288" r:id="rId33"/>
    <p:sldId id="289" r:id="rId34"/>
    <p:sldId id="290" r:id="rId35"/>
    <p:sldId id="299" r:id="rId36"/>
    <p:sldId id="291" r:id="rId37"/>
    <p:sldId id="301" r:id="rId38"/>
    <p:sldId id="30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4660"/>
  </p:normalViewPr>
  <p:slideViewPr>
    <p:cSldViewPr>
      <p:cViewPr>
        <p:scale>
          <a:sx n="50" d="100"/>
          <a:sy n="50" d="100"/>
        </p:scale>
        <p:origin x="-1476" y="-4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aroleLongden\Downloads\Pre%20event%20green%20therapy%20results%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GB"/>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a:t>
            </a:r>
            <a:r>
              <a:rPr lang="en-US" baseline="0"/>
              <a:t> score for each question- pre event and post event.</a:t>
            </a:r>
            <a:endParaRPr lang="en-US"/>
          </a:p>
        </c:rich>
      </c:tx>
      <c:layout/>
      <c:spPr>
        <a:noFill/>
        <a:ln>
          <a:noFill/>
        </a:ln>
        <a:effectLst/>
      </c:spPr>
    </c:title>
    <c:plotArea>
      <c:layout/>
      <c:barChart>
        <c:barDir val="col"/>
        <c:grouping val="clustered"/>
        <c:ser>
          <c:idx val="0"/>
          <c:order val="0"/>
          <c:tx>
            <c:strRef>
              <c:f>'Post event survey'!$B$17</c:f>
              <c:strCache>
                <c:ptCount val="1"/>
                <c:pt idx="0">
                  <c:v>AVERAGE PRE</c:v>
                </c:pt>
              </c:strCache>
            </c:strRef>
          </c:tx>
          <c:spPr>
            <a:solidFill>
              <a:schemeClr val="accent1"/>
            </a:solidFill>
            <a:ln>
              <a:noFill/>
            </a:ln>
            <a:effectLst/>
          </c:spPr>
          <c:val>
            <c:numRef>
              <c:f>'Post event survey'!$C$17:$H$17</c:f>
              <c:numCache>
                <c:formatCode>General</c:formatCode>
                <c:ptCount val="6"/>
                <c:pt idx="0">
                  <c:v>3.8277777777777775</c:v>
                </c:pt>
                <c:pt idx="1">
                  <c:v>4.1000000000000005</c:v>
                </c:pt>
                <c:pt idx="2">
                  <c:v>3.7388888888888889</c:v>
                </c:pt>
                <c:pt idx="3">
                  <c:v>4.2833333333333332</c:v>
                </c:pt>
                <c:pt idx="4">
                  <c:v>4.5444444444444443</c:v>
                </c:pt>
                <c:pt idx="5">
                  <c:v>4.3611111111111116</c:v>
                </c:pt>
              </c:numCache>
            </c:numRef>
          </c:val>
          <c:extLst xmlns:c16r2="http://schemas.microsoft.com/office/drawing/2015/06/chart">
            <c:ext xmlns:c16="http://schemas.microsoft.com/office/drawing/2014/chart" uri="{C3380CC4-5D6E-409C-BE32-E72D297353CC}">
              <c16:uniqueId val="{00000000-BC38-4F64-8DB4-F3D968B8F7B2}"/>
            </c:ext>
          </c:extLst>
        </c:ser>
        <c:ser>
          <c:idx val="1"/>
          <c:order val="1"/>
          <c:tx>
            <c:strRef>
              <c:f>'Post event survey'!$B$18</c:f>
              <c:strCache>
                <c:ptCount val="1"/>
                <c:pt idx="0">
                  <c:v>AVERAGE POST</c:v>
                </c:pt>
              </c:strCache>
            </c:strRef>
          </c:tx>
          <c:spPr>
            <a:solidFill>
              <a:schemeClr val="accent2"/>
            </a:solidFill>
            <a:ln>
              <a:noFill/>
            </a:ln>
            <a:effectLst/>
          </c:spPr>
          <c:val>
            <c:numRef>
              <c:f>'Post event survey'!$C$18:$H$18</c:f>
              <c:numCache>
                <c:formatCode>General</c:formatCode>
                <c:ptCount val="6"/>
                <c:pt idx="0">
                  <c:v>3.9333333333333331</c:v>
                </c:pt>
                <c:pt idx="1">
                  <c:v>4.2</c:v>
                </c:pt>
                <c:pt idx="2">
                  <c:v>3.8666666666666667</c:v>
                </c:pt>
                <c:pt idx="3">
                  <c:v>4.4000000000000004</c:v>
                </c:pt>
                <c:pt idx="4">
                  <c:v>4.5333333333333332</c:v>
                </c:pt>
                <c:pt idx="5">
                  <c:v>4.4000000000000004</c:v>
                </c:pt>
              </c:numCache>
            </c:numRef>
          </c:val>
          <c:extLst xmlns:c16r2="http://schemas.microsoft.com/office/drawing/2015/06/chart">
            <c:ext xmlns:c16="http://schemas.microsoft.com/office/drawing/2014/chart" uri="{C3380CC4-5D6E-409C-BE32-E72D297353CC}">
              <c16:uniqueId val="{00000001-BC38-4F64-8DB4-F3D968B8F7B2}"/>
            </c:ext>
          </c:extLst>
        </c:ser>
        <c:gapWidth val="219"/>
        <c:overlap val="-27"/>
        <c:axId val="350357376"/>
        <c:axId val="350358912"/>
      </c:barChart>
      <c:catAx>
        <c:axId val="3503573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358912"/>
        <c:crosses val="autoZero"/>
        <c:auto val="1"/>
        <c:lblAlgn val="ctr"/>
        <c:lblOffset val="100"/>
      </c:catAx>
      <c:valAx>
        <c:axId val="35035891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35737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207F8-D06F-4CEA-92F8-60ADC5132625}" type="datetimeFigureOut">
              <a:rPr lang="en-GB" smtClean="0"/>
              <a:pPr/>
              <a:t>22/07/2018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356CA1-5253-408D-B604-53E0579E9AE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207F8-D06F-4CEA-92F8-60ADC5132625}" type="datetimeFigureOut">
              <a:rPr lang="en-GB" smtClean="0"/>
              <a:pPr/>
              <a:t>22/07/2018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56CA1-5253-408D-B604-53E0579E9AE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hotos.app.goo.gl/C48tTenVpnMBUMue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hotos.app.goo.gl/9bDeZ69q1For8abK6"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hotos.app.goo.gl/oBMe2FXbb6NpXEf59"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mailto:mandy.berry@hotmail.co.uk" TargetMode="External"/><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mailto:mandy.berry@hotmail.co.uk"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221088"/>
            <a:ext cx="9144000" cy="1752600"/>
          </a:xfrm>
        </p:spPr>
        <p:txBody>
          <a:bodyPr>
            <a:normAutofit fontScale="70000" lnSpcReduction="20000"/>
          </a:bodyPr>
          <a:lstStyle/>
          <a:p>
            <a:r>
              <a:rPr lang="en-GB" sz="8600" b="1" dirty="0" smtClean="0"/>
              <a:t>On a quest for wellbeing</a:t>
            </a:r>
          </a:p>
          <a:p>
            <a:r>
              <a:rPr lang="en-GB" sz="3600" i="1" dirty="0" smtClean="0"/>
              <a:t>Purposeful outdoor projects to profit people and </a:t>
            </a:r>
            <a:r>
              <a:rPr lang="en-GB" sz="3600" i="1" dirty="0" smtClean="0"/>
              <a:t>planet</a:t>
            </a:r>
          </a:p>
          <a:p>
            <a:r>
              <a:rPr lang="en-GB" sz="3600" i="1" dirty="0" smtClean="0"/>
              <a:t>Green Therapy Evaluation July 2018</a:t>
            </a:r>
            <a:endParaRPr lang="en-GB" sz="3600" i="1" dirty="0"/>
          </a:p>
        </p:txBody>
      </p:sp>
      <p:pic>
        <p:nvPicPr>
          <p:cNvPr id="4" name="Picture 3" descr="Forest-of-Hearts-Art-(Red)-01.png"/>
          <p:cNvPicPr>
            <a:picLocks noChangeAspect="1"/>
          </p:cNvPicPr>
          <p:nvPr/>
        </p:nvPicPr>
        <p:blipFill>
          <a:blip r:embed="rId2" cstate="print"/>
          <a:stretch>
            <a:fillRect/>
          </a:stretch>
        </p:blipFill>
        <p:spPr>
          <a:xfrm>
            <a:off x="2411760" y="404665"/>
            <a:ext cx="4176464" cy="34714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lh3.googleusercontent.com/ByYb92c2HQuFQh6dRX6VAH0sog54WtVzZ3_sa7DnCZpIt8laWrXIjfjM6rMF6hnpjii903XwqBtuhEp9OX0Q8BK52aZ3Ngac1vH4jpQ9G2ZBUUDs91QKdVkOclNdwte7_abtyI97nbfnJ1DPCi4McQv61dKqMOInV_wTR7aUbyUCCQJ4QbMh7zMjeJ760q5t_9iFu89ty9Xn49kT0EQsD2B8iMkRY0YxNuNtQc4umU_KwfzzC_sENCL36hpKOqWprJXIOxMqzfq8wqvw1iYq6MYQm1Ab-zohCKziwNXsSYKaoA4LS8YRCRIAcyxg6r-Iuv4UIz47ucltTIadCFMix8oV6PFiHwWftzibT_d02Ls2VBeI-fhRcmD_XxemNziab_ajwVhs0dOGBgmOBsOZ6VBZTl7-2Gc3axjt1Y0WdUFhWDEICFQ2pk-_yd4breTx5XFKzo-_83ZIrEFJRqXuxT_iRHYQLDydklNWGJtGBxYE2QQyWltLc0fGgSGRXA2ECBcrb7lkYw8D0YnwRRseeZQs-fa64SqWvSwWBFaTfIHr50FXhkNw1lc8ShmBMS-IFDcrsA6VmFj9anY0kMQ56BKe3f93PZh-7oJGL69sijM3E2L1xhZiSdGCYp7XLUkRJg6Ir0cdRuKPmH8RDGaVHKGz38UUov1HlQ=w818-h613-no"/>
          <p:cNvPicPr>
            <a:picLocks noChangeAspect="1" noChangeArrowheads="1"/>
          </p:cNvPicPr>
          <p:nvPr/>
        </p:nvPicPr>
        <p:blipFill>
          <a:blip r:embed="rId2" cstate="email"/>
          <a:srcRect/>
          <a:stretch>
            <a:fillRect/>
          </a:stretch>
        </p:blipFill>
        <p:spPr bwMode="auto">
          <a:xfrm>
            <a:off x="0" y="-1"/>
            <a:ext cx="9144000" cy="6860799"/>
          </a:xfrm>
          <a:prstGeom prst="rect">
            <a:avLst/>
          </a:prstGeom>
          <a:noFill/>
        </p:spPr>
      </p:pic>
      <p:sp>
        <p:nvSpPr>
          <p:cNvPr id="3" name="Rectangle 2"/>
          <p:cNvSpPr/>
          <p:nvPr/>
        </p:nvSpPr>
        <p:spPr>
          <a:xfrm>
            <a:off x="0" y="5445224"/>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180</a:t>
            </a:r>
            <a:r>
              <a:rPr lang="en-GB" sz="6600" dirty="0" smtClean="0"/>
              <a:t> </a:t>
            </a:r>
            <a:r>
              <a:rPr lang="en-GB" sz="6600" dirty="0" smtClean="0"/>
              <a:t>volunteer hours given </a:t>
            </a:r>
            <a:endParaRPr lang="en-GB" sz="6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lh3.googleusercontent.com/ftFBtcj1IeouoDPGZlSkqOlv67uGP77lcNnizBc_HqNvEdg7_39IES0MD2LXJ8uG5fFtZDv4kFq-9t2tj9nDjJXBk4QRb_WeNVqZygrRF3LYLdwWz-lV2p-uVRk5yZBfqMhRkZzmkA5x5jTu-hfRIzIGmDTZxom6D09kNyjG2SoWQA3ZKyc85ujCy8936kILa9F9SIYRKXDP1g_k6KKStAYwGSAf_-KapNiHyGqp46NOWhmPS9EFk5O3X8Po8uDrwAzySrrIHtQKQyKxU8hiypmhHJ9dkRR1LSGtphqzX4eJBe2kB5hWuQNKl43j_7-MjNp9yeodU3YcU3cygpyhmjyXTIUJ1m199azO4xhrEkJyvhdmxNIY0-GSCygj-DbAvgDUVeo8foi_iAkFDXgXVqPbTYu1chVYc79EQnokJJNCT3WFJHmmifoDQN1JfZ7i3eEiQZy0H6t-NNn6NJLD2bVCSC5kehxKnhkJ8sVgL7X1znMAWaQBKaPi2w7O2UNhKS9cC4SMiBDSnj3pQIDWPiuGunUji3g65ZkCUJUb2AL5gW94AwIHgXWjZnvCkkKj34uwU1YwINtoymXfsVLOeCf-q0zJWgaSvFddYygb4s9Q7czMBy58KV6JD5B_JkxC6SNuZNkV7OzyeujKW5elFSAR5e2c39J2zA=w818-h613-no"/>
          <p:cNvPicPr>
            <a:picLocks noChangeAspect="1" noChangeArrowheads="1"/>
          </p:cNvPicPr>
          <p:nvPr/>
        </p:nvPicPr>
        <p:blipFill>
          <a:blip r:embed="rId2" cstate="email"/>
          <a:srcRect/>
          <a:stretch>
            <a:fillRect/>
          </a:stretch>
        </p:blipFill>
        <p:spPr bwMode="auto">
          <a:xfrm>
            <a:off x="0" y="-1"/>
            <a:ext cx="9144000" cy="6860799"/>
          </a:xfrm>
          <a:prstGeom prst="rect">
            <a:avLst/>
          </a:prstGeom>
          <a:noFill/>
        </p:spPr>
      </p:pic>
      <p:sp>
        <p:nvSpPr>
          <p:cNvPr id="3" name="Rectangle 2"/>
          <p:cNvSpPr/>
          <p:nvPr/>
        </p:nvSpPr>
        <p:spPr>
          <a:xfrm>
            <a:off x="0" y="476672"/>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2 new gardens created</a:t>
            </a:r>
            <a:endParaRPr lang="en-GB" sz="6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80615_132448.jpg"/>
          <p:cNvPicPr>
            <a:picLocks noGrp="1" noChangeAspect="1"/>
          </p:cNvPicPr>
          <p:nvPr>
            <p:ph idx="1"/>
          </p:nvPr>
        </p:nvPicPr>
        <p:blipFill>
          <a:blip r:embed="rId2" cstate="print"/>
          <a:stretch>
            <a:fillRect/>
          </a:stretch>
        </p:blipFill>
        <p:spPr>
          <a:xfrm>
            <a:off x="0" y="0"/>
            <a:ext cx="9375377" cy="7031533"/>
          </a:xfrm>
        </p:spPr>
      </p:pic>
      <p:sp>
        <p:nvSpPr>
          <p:cNvPr id="5" name="Rectangle 4"/>
          <p:cNvSpPr/>
          <p:nvPr/>
        </p:nvSpPr>
        <p:spPr>
          <a:xfrm>
            <a:off x="0" y="548680"/>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22</a:t>
            </a:r>
            <a:r>
              <a:rPr lang="en-GB" sz="6600" dirty="0" smtClean="0"/>
              <a:t> </a:t>
            </a:r>
            <a:r>
              <a:rPr lang="en-GB" sz="6600" dirty="0" smtClean="0"/>
              <a:t>learnt new skills </a:t>
            </a:r>
            <a:endParaRPr lang="en-GB" sz="6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 Prescribing with Green Therapy 3.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0" y="4509120"/>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400" dirty="0" smtClean="0"/>
              <a:t>10</a:t>
            </a:r>
            <a:r>
              <a:rPr lang="en-GB" sz="4400" dirty="0" smtClean="0"/>
              <a:t> </a:t>
            </a:r>
            <a:r>
              <a:rPr lang="en-GB" sz="4400" dirty="0" smtClean="0"/>
              <a:t>people looking forward to the future</a:t>
            </a:r>
            <a:endParaRPr lang="en-GB" sz="4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 Prescribing with Green Therapy 6.jpg"/>
          <p:cNvPicPr>
            <a:picLocks noChangeAspect="1"/>
          </p:cNvPicPr>
          <p:nvPr/>
        </p:nvPicPr>
        <p:blipFill>
          <a:blip r:embed="rId2" cstate="print"/>
          <a:stretch>
            <a:fillRect/>
          </a:stretch>
        </p:blipFill>
        <p:spPr>
          <a:xfrm>
            <a:off x="660" y="0"/>
            <a:ext cx="9142680" cy="6858000"/>
          </a:xfrm>
          <a:prstGeom prst="rect">
            <a:avLst/>
          </a:prstGeom>
        </p:spPr>
      </p:pic>
      <p:sp>
        <p:nvSpPr>
          <p:cNvPr id="3" name="Rectangle 2"/>
          <p:cNvSpPr/>
          <p:nvPr/>
        </p:nvSpPr>
        <p:spPr>
          <a:xfrm>
            <a:off x="0" y="4509120"/>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32</a:t>
            </a:r>
            <a:r>
              <a:rPr lang="en-GB" sz="6600" dirty="0" smtClean="0"/>
              <a:t> </a:t>
            </a:r>
            <a:r>
              <a:rPr lang="en-GB" sz="6600" dirty="0" smtClean="0"/>
              <a:t>healthy meals shared</a:t>
            </a:r>
            <a:endParaRPr lang="en-GB" sz="6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cial Prescribing with Green Therapy 5.jpg"/>
          <p:cNvPicPr>
            <a:picLocks noChangeAspect="1"/>
          </p:cNvPicPr>
          <p:nvPr/>
        </p:nvPicPr>
        <p:blipFill>
          <a:blip r:embed="rId2" cstate="print"/>
          <a:stretch>
            <a:fillRect/>
          </a:stretch>
        </p:blipFill>
        <p:spPr>
          <a:xfrm>
            <a:off x="660" y="0"/>
            <a:ext cx="9142680" cy="6858000"/>
          </a:xfrm>
          <a:prstGeom prst="rect">
            <a:avLst/>
          </a:prstGeom>
        </p:spPr>
      </p:pic>
      <p:sp>
        <p:nvSpPr>
          <p:cNvPr id="4" name="Rectangle 3"/>
          <p:cNvSpPr/>
          <p:nvPr/>
        </p:nvSpPr>
        <p:spPr>
          <a:xfrm>
            <a:off x="0" y="260648"/>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200 </a:t>
            </a:r>
            <a:r>
              <a:rPr lang="en-GB" sz="6600" dirty="0" smtClean="0"/>
              <a:t>plants propagated</a:t>
            </a:r>
            <a:endParaRPr lang="en-GB" sz="6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 Prescribing with Green Therapy 8.jpg"/>
          <p:cNvPicPr>
            <a:picLocks noChangeAspect="1"/>
          </p:cNvPicPr>
          <p:nvPr/>
        </p:nvPicPr>
        <p:blipFill>
          <a:blip r:embed="rId2" cstate="print"/>
          <a:stretch>
            <a:fillRect/>
          </a:stretch>
        </p:blipFill>
        <p:spPr>
          <a:xfrm>
            <a:off x="660" y="0"/>
            <a:ext cx="9142680" cy="6858000"/>
          </a:xfrm>
          <a:prstGeom prst="rect">
            <a:avLst/>
          </a:prstGeom>
        </p:spPr>
      </p:pic>
      <p:sp>
        <p:nvSpPr>
          <p:cNvPr id="3" name="Rectangle 2"/>
          <p:cNvSpPr/>
          <p:nvPr/>
        </p:nvSpPr>
        <p:spPr>
          <a:xfrm>
            <a:off x="-180528" y="188640"/>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20</a:t>
            </a:r>
            <a:r>
              <a:rPr lang="en-GB" sz="6600" dirty="0" smtClean="0"/>
              <a:t> </a:t>
            </a:r>
            <a:r>
              <a:rPr lang="en-GB" sz="6600" dirty="0" smtClean="0"/>
              <a:t>meeting new people</a:t>
            </a:r>
            <a:endParaRPr lang="en-GB" sz="6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 Prescribing with Green Therapy 1 (2).jpg"/>
          <p:cNvPicPr>
            <a:picLocks noChangeAspect="1"/>
          </p:cNvPicPr>
          <p:nvPr/>
        </p:nvPicPr>
        <p:blipFill>
          <a:blip r:embed="rId2" cstate="print"/>
          <a:stretch>
            <a:fillRect/>
          </a:stretch>
        </p:blipFill>
        <p:spPr>
          <a:xfrm>
            <a:off x="0" y="0"/>
            <a:ext cx="9144000" cy="6858000"/>
          </a:xfrm>
          <a:prstGeom prst="rect">
            <a:avLst/>
          </a:prstGeom>
        </p:spPr>
      </p:pic>
      <p:sp>
        <p:nvSpPr>
          <p:cNvPr id="4" name="Rectangle 3"/>
          <p:cNvSpPr/>
          <p:nvPr/>
        </p:nvSpPr>
        <p:spPr>
          <a:xfrm>
            <a:off x="0" y="5085184"/>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3200" dirty="0" smtClean="0"/>
              <a:t>‘Really enjoyed project and would like to do it again. Made loads of friends learnt different art skills</a:t>
            </a:r>
            <a:endParaRPr lang="en-GB"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may contain: one or more people, child and outdoor"/>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0" y="0"/>
            <a:ext cx="9144000" cy="6858000"/>
          </a:xfrm>
          <a:prstGeom prst="rect">
            <a:avLst/>
          </a:prstGeom>
          <a:noFill/>
          <a:ln>
            <a:noFill/>
          </a:ln>
        </p:spPr>
      </p:pic>
      <p:sp>
        <p:nvSpPr>
          <p:cNvPr id="3" name="Rectangle 2"/>
          <p:cNvSpPr/>
          <p:nvPr/>
        </p:nvSpPr>
        <p:spPr>
          <a:xfrm>
            <a:off x="-180528" y="188640"/>
            <a:ext cx="9324528" cy="980728"/>
          </a:xfrm>
          <a:prstGeom prst="rect">
            <a:avLst/>
          </a:prstGeom>
          <a:solidFill>
            <a:srgbClr val="000000">
              <a:alpha val="63137"/>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2 Forest Gardens planted</a:t>
            </a:r>
            <a:endParaRPr lang="en-GB" sz="6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53136"/>
            <a:ext cx="9144000" cy="1143000"/>
          </a:xfrm>
        </p:spPr>
        <p:txBody>
          <a:bodyPr/>
          <a:lstStyle/>
          <a:p>
            <a:r>
              <a:rPr lang="en-GB" dirty="0" smtClean="0"/>
              <a:t>Success Story - Debbie</a:t>
            </a:r>
            <a:endParaRPr lang="en-GB" dirty="0"/>
          </a:p>
        </p:txBody>
      </p:sp>
      <p:pic>
        <p:nvPicPr>
          <p:cNvPr id="1026" name="Picture 2">
            <a:hlinkClick r:id="rId2"/>
          </p:cNvPr>
          <p:cNvPicPr>
            <a:picLocks noChangeAspect="1" noChangeArrowheads="1"/>
          </p:cNvPicPr>
          <p:nvPr/>
        </p:nvPicPr>
        <p:blipFill>
          <a:blip r:embed="rId3" cstate="print"/>
          <a:srcRect l="17983" t="9469" r="21139" b="11782"/>
          <a:stretch>
            <a:fillRect/>
          </a:stretch>
        </p:blipFill>
        <p:spPr bwMode="auto">
          <a:xfrm>
            <a:off x="0" y="0"/>
            <a:ext cx="9429750" cy="6858000"/>
          </a:xfrm>
          <a:prstGeom prst="rect">
            <a:avLst/>
          </a:prstGeom>
          <a:noFill/>
          <a:ln w="9525">
            <a:noFill/>
            <a:miter lim="800000"/>
            <a:headEnd/>
            <a:tailEnd/>
          </a:ln>
        </p:spPr>
      </p:pic>
      <p:sp>
        <p:nvSpPr>
          <p:cNvPr id="7" name="TextBox 6"/>
          <p:cNvSpPr txBox="1"/>
          <p:nvPr/>
        </p:nvSpPr>
        <p:spPr>
          <a:xfrm>
            <a:off x="0" y="4653136"/>
            <a:ext cx="9540552" cy="1323439"/>
          </a:xfrm>
          <a:prstGeom prst="rect">
            <a:avLst/>
          </a:prstGeom>
          <a:noFill/>
        </p:spPr>
        <p:txBody>
          <a:bodyPr wrap="square" rtlCol="0">
            <a:spAutoFit/>
          </a:bodyPr>
          <a:lstStyle/>
          <a:p>
            <a:pPr algn="ctr"/>
            <a:r>
              <a:rPr lang="en-GB" sz="8000" dirty="0" smtClean="0">
                <a:solidFill>
                  <a:schemeClr val="bg1"/>
                </a:solidFill>
              </a:rPr>
              <a:t>Success Story</a:t>
            </a:r>
            <a:endParaRPr lang="en-GB" sz="80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a:t>
            </a:r>
            <a:endParaRPr lang="en-GB" dirty="0"/>
          </a:p>
        </p:txBody>
      </p:sp>
      <p:sp>
        <p:nvSpPr>
          <p:cNvPr id="3" name="Content Placeholder 2"/>
          <p:cNvSpPr>
            <a:spLocks noGrp="1"/>
          </p:cNvSpPr>
          <p:nvPr>
            <p:ph idx="1"/>
          </p:nvPr>
        </p:nvSpPr>
        <p:spPr/>
        <p:txBody>
          <a:bodyPr>
            <a:normAutofit/>
          </a:bodyPr>
          <a:lstStyle/>
          <a:p>
            <a:r>
              <a:rPr lang="en-GB" dirty="0" smtClean="0"/>
              <a:t>Overview</a:t>
            </a:r>
          </a:p>
          <a:p>
            <a:r>
              <a:rPr lang="en-GB" dirty="0" smtClean="0"/>
              <a:t>Green Therapy </a:t>
            </a:r>
            <a:endParaRPr lang="en-GB" dirty="0" smtClean="0"/>
          </a:p>
          <a:p>
            <a:r>
              <a:rPr lang="en-GB" dirty="0" smtClean="0"/>
              <a:t>Evaluation methods</a:t>
            </a:r>
            <a:endParaRPr lang="en-GB" dirty="0" smtClean="0"/>
          </a:p>
          <a:p>
            <a:r>
              <a:rPr lang="en-GB" dirty="0" smtClean="0"/>
              <a:t>Results</a:t>
            </a:r>
            <a:endParaRPr lang="en-GB" dirty="0" smtClean="0"/>
          </a:p>
          <a:p>
            <a:r>
              <a:rPr lang="en-GB" dirty="0" smtClean="0"/>
              <a:t>Conclusions </a:t>
            </a:r>
          </a:p>
          <a:p>
            <a:r>
              <a:rPr lang="en-GB" dirty="0" smtClean="0"/>
              <a:t>What’s next</a:t>
            </a:r>
            <a:endParaRPr lang="en-GB" dirty="0" smtClean="0"/>
          </a:p>
          <a:p>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cstate="print"/>
          <a:srcRect l="16041" t="9469" r="20033" b="11172"/>
          <a:stretch>
            <a:fillRect/>
          </a:stretch>
        </p:blipFill>
        <p:spPr bwMode="auto">
          <a:xfrm>
            <a:off x="-1" y="0"/>
            <a:ext cx="9825729" cy="6858000"/>
          </a:xfrm>
          <a:prstGeom prst="rect">
            <a:avLst/>
          </a:prstGeom>
          <a:noFill/>
          <a:ln w="9525">
            <a:noFill/>
            <a:miter lim="800000"/>
            <a:headEnd/>
            <a:tailEnd/>
          </a:ln>
        </p:spPr>
      </p:pic>
      <p:sp>
        <p:nvSpPr>
          <p:cNvPr id="3" name="TextBox 2"/>
          <p:cNvSpPr txBox="1"/>
          <p:nvPr/>
        </p:nvSpPr>
        <p:spPr>
          <a:xfrm>
            <a:off x="0" y="4653136"/>
            <a:ext cx="9540552" cy="1323439"/>
          </a:xfrm>
          <a:prstGeom prst="rect">
            <a:avLst/>
          </a:prstGeom>
          <a:noFill/>
        </p:spPr>
        <p:txBody>
          <a:bodyPr wrap="square" rtlCol="0">
            <a:spAutoFit/>
          </a:bodyPr>
          <a:lstStyle/>
          <a:p>
            <a:pPr algn="ctr"/>
            <a:r>
              <a:rPr lang="en-GB" sz="8000" dirty="0" smtClean="0">
                <a:solidFill>
                  <a:schemeClr val="bg1"/>
                </a:solidFill>
              </a:rPr>
              <a:t>Success Story</a:t>
            </a:r>
            <a:endParaRPr lang="en-GB" sz="80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l="16322" t="9469" r="22800" b="12766"/>
          <a:stretch>
            <a:fillRect/>
          </a:stretch>
        </p:blipFill>
        <p:spPr bwMode="auto">
          <a:xfrm>
            <a:off x="0" y="0"/>
            <a:ext cx="9549114" cy="6858000"/>
          </a:xfrm>
          <a:prstGeom prst="rect">
            <a:avLst/>
          </a:prstGeom>
          <a:noFill/>
          <a:ln w="9525">
            <a:noFill/>
            <a:miter lim="800000"/>
            <a:headEnd/>
            <a:tailEnd/>
          </a:ln>
        </p:spPr>
      </p:pic>
      <p:sp>
        <p:nvSpPr>
          <p:cNvPr id="2" name="Title 1"/>
          <p:cNvSpPr>
            <a:spLocks noGrp="1"/>
          </p:cNvSpPr>
          <p:nvPr>
            <p:ph type="title"/>
          </p:nvPr>
        </p:nvSpPr>
        <p:spPr>
          <a:xfrm>
            <a:off x="0" y="0"/>
            <a:ext cx="9612560" cy="1143000"/>
          </a:xfrm>
          <a:solidFill>
            <a:srgbClr val="000000">
              <a:alpha val="61176"/>
            </a:srgbClr>
          </a:solidFill>
        </p:spPr>
        <p:txBody>
          <a:bodyPr>
            <a:noAutofit/>
          </a:bodyPr>
          <a:lstStyle/>
          <a:p>
            <a:r>
              <a:rPr lang="en-GB" sz="7200" dirty="0" smtClean="0">
                <a:solidFill>
                  <a:schemeClr val="bg1"/>
                </a:solidFill>
              </a:rPr>
              <a:t>Success </a:t>
            </a:r>
            <a:r>
              <a:rPr lang="en-GB" sz="7200" dirty="0" smtClean="0">
                <a:solidFill>
                  <a:schemeClr val="bg1"/>
                </a:solidFill>
              </a:rPr>
              <a:t>Story</a:t>
            </a:r>
            <a:endParaRPr lang="en-GB" sz="7200" dirty="0">
              <a:solidFill>
                <a:schemeClr val="bg1"/>
              </a:solidFill>
            </a:endParaRPr>
          </a:p>
        </p:txBody>
      </p:sp>
      <p:sp>
        <p:nvSpPr>
          <p:cNvPr id="3" name="Content Placeholder 2"/>
          <p:cNvSpPr>
            <a:spLocks noGrp="1"/>
          </p:cNvSpPr>
          <p:nvPr>
            <p:ph idx="1"/>
          </p:nvPr>
        </p:nvSpPr>
        <p:spPr>
          <a:xfrm>
            <a:off x="0" y="3573016"/>
            <a:ext cx="9756576" cy="1872208"/>
          </a:xfrm>
          <a:solidFill>
            <a:srgbClr val="FFFFFF">
              <a:alpha val="61176"/>
            </a:srgbClr>
          </a:solidFill>
        </p:spPr>
        <p:txBody>
          <a:bodyPr>
            <a:normAutofit/>
          </a:bodyPr>
          <a:lstStyle/>
          <a:p>
            <a:r>
              <a:rPr lang="en-GB" sz="2800" dirty="0" smtClean="0"/>
              <a:t>There’s still </a:t>
            </a:r>
            <a:r>
              <a:rPr lang="en-GB" sz="2800" dirty="0"/>
              <a:t>a long way to </a:t>
            </a:r>
            <a:r>
              <a:rPr lang="en-GB" sz="2800" dirty="0" smtClean="0"/>
              <a:t>go but I am getting </a:t>
            </a:r>
            <a:r>
              <a:rPr lang="en-GB" sz="2800" dirty="0"/>
              <a:t>out every day, mixing with others, losing weight. Helping with depression, GP happy with progress, instead of 200mg of tablets </a:t>
            </a:r>
            <a:r>
              <a:rPr lang="en-GB" sz="2800" dirty="0" smtClean="0"/>
              <a:t>I am now </a:t>
            </a:r>
            <a:r>
              <a:rPr lang="en-GB" sz="2800" dirty="0"/>
              <a:t>on </a:t>
            </a:r>
            <a:r>
              <a:rPr lang="en-GB" sz="2800" dirty="0" smtClean="0"/>
              <a:t>150mg. I have lost over half a stone!</a:t>
            </a:r>
            <a:endParaRPr lang="en-GB"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hlinkClick r:id="rId2"/>
          </p:cNvPr>
          <p:cNvPicPr>
            <a:picLocks noChangeAspect="1" noChangeArrowheads="1"/>
          </p:cNvPicPr>
          <p:nvPr/>
        </p:nvPicPr>
        <p:blipFill>
          <a:blip r:embed="rId3" cstate="print"/>
          <a:srcRect l="10788" t="8485" r="29722" b="11782"/>
          <a:stretch>
            <a:fillRect/>
          </a:stretch>
        </p:blipFill>
        <p:spPr bwMode="auto">
          <a:xfrm>
            <a:off x="0" y="0"/>
            <a:ext cx="9144000" cy="6890350"/>
          </a:xfrm>
          <a:prstGeom prst="rect">
            <a:avLst/>
          </a:prstGeom>
          <a:noFill/>
          <a:ln w="9525">
            <a:noFill/>
            <a:miter lim="800000"/>
            <a:headEnd/>
            <a:tailEnd/>
          </a:ln>
        </p:spPr>
      </p:pic>
      <p:sp>
        <p:nvSpPr>
          <p:cNvPr id="3" name="Title 1"/>
          <p:cNvSpPr txBox="1">
            <a:spLocks/>
          </p:cNvSpPr>
          <p:nvPr/>
        </p:nvSpPr>
        <p:spPr>
          <a:xfrm>
            <a:off x="0" y="0"/>
            <a:ext cx="9612560" cy="1143000"/>
          </a:xfrm>
          <a:prstGeom prst="rect">
            <a:avLst/>
          </a:prstGeom>
          <a:solidFill>
            <a:srgbClr val="000000">
              <a:alpha val="61176"/>
            </a:srgbClr>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7200" b="0" i="0" u="none" strike="noStrike" kern="1200" cap="none" spc="0" normalizeH="0" baseline="0" noProof="0" smtClean="0">
                <a:ln>
                  <a:noFill/>
                </a:ln>
                <a:solidFill>
                  <a:schemeClr val="bg1"/>
                </a:solidFill>
                <a:effectLst/>
                <a:uLnTx/>
                <a:uFillTx/>
                <a:latin typeface="+mj-lt"/>
                <a:ea typeface="+mj-ea"/>
                <a:cs typeface="+mj-cs"/>
              </a:rPr>
              <a:t>Success Story</a:t>
            </a:r>
            <a:endParaRPr kumimoji="0" lang="en-GB" sz="7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7jmVT_ZHT9-AFbvmqIDMsQZC5vygUKh_CjGHkrVpQUjbCk9irxP-NT0w82osZLs4KFlgD0bhE_diw4D36KJM4hzWfh5LlIpdrzP2ZXq93QV7lR9lTtOSN5zLSSy24zgG0HukhUheT2m0LaURF_ON1Q8DYkmIwckYzl6ET-61I8AUPdw2lAoPHL7CaBnGE2RfVMoR-W0jcZhfY3OdXedb8tO_-utGlNtKRHfIPGBFA_g52Kr8ZTqTO0jZuhjVM72_2NQCGdUwWwec2aEmQmPvynAghKBO7jpQm67GmiTmgXzG-tdpSW2-J7Irx0ZHwvrwKUzIAU-OpfkwEAomqUK7nzfq4uve4gSdI-oJigGHl6X-xCCdXByamMk75P0KE91axsHy1KI9G8bnmJ0X2kblgQJ9kLIYzdH7F13cmmh9UZC8pD5vLW_BWttFeawnJq9rRIXXB0Jcwk7HuE_WfY3REcbCmVMtwW0k4s_QWfPdIrmtRbQ8TYv6koP3jTX1ho4ZdPOnc36RDkZf2lvrqs7866J5VlyU5QOMhiC2Dzp2gaE3FTQcM1Xexfe3aPrhBjOtS74AEy2QwqGgXz8sjJXBtVkuDniPQHbZx7uNRCkPw4YfQgt0VFz-635C1dW5pkIx8dQNHAKE0i3xxZnatFqeB7BXMsA2jkgoaA=w884-h663-no"/>
          <p:cNvPicPr>
            <a:picLocks noChangeAspect="1" noChangeArrowheads="1"/>
          </p:cNvPicPr>
          <p:nvPr/>
        </p:nvPicPr>
        <p:blipFill>
          <a:blip r:embed="rId2" cstate="print"/>
          <a:srcRect/>
          <a:stretch>
            <a:fillRect/>
          </a:stretch>
        </p:blipFill>
        <p:spPr bwMode="auto">
          <a:xfrm>
            <a:off x="0" y="-1"/>
            <a:ext cx="9468544" cy="7101409"/>
          </a:xfrm>
          <a:prstGeom prst="rect">
            <a:avLst/>
          </a:prstGeom>
          <a:noFill/>
        </p:spPr>
      </p:pic>
      <p:sp>
        <p:nvSpPr>
          <p:cNvPr id="3" name="Rectangle 2"/>
          <p:cNvSpPr/>
          <p:nvPr/>
        </p:nvSpPr>
        <p:spPr>
          <a:xfrm>
            <a:off x="-180528" y="188640"/>
            <a:ext cx="9721080"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7 Syrian refugees benefit</a:t>
            </a:r>
            <a:endParaRPr lang="en-GB" sz="6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James- Manager of </a:t>
            </a:r>
            <a:r>
              <a:rPr lang="en-GB" dirty="0" err="1" smtClean="0"/>
              <a:t>Lifeways</a:t>
            </a:r>
            <a:r>
              <a:rPr lang="en-GB" dirty="0" smtClean="0"/>
              <a:t> </a:t>
            </a:r>
            <a:br>
              <a:rPr lang="en-GB" dirty="0" smtClean="0"/>
            </a:br>
            <a:endParaRPr lang="en-GB" dirty="0"/>
          </a:p>
        </p:txBody>
      </p:sp>
      <p:sp>
        <p:nvSpPr>
          <p:cNvPr id="3" name="Content Placeholder 2"/>
          <p:cNvSpPr>
            <a:spLocks noGrp="1"/>
          </p:cNvSpPr>
          <p:nvPr>
            <p:ph idx="1"/>
          </p:nvPr>
        </p:nvSpPr>
        <p:spPr>
          <a:xfrm>
            <a:off x="457200" y="908720"/>
            <a:ext cx="8229600" cy="5949280"/>
          </a:xfrm>
        </p:spPr>
        <p:txBody>
          <a:bodyPr>
            <a:normAutofit fontScale="70000" lnSpcReduction="20000"/>
          </a:bodyPr>
          <a:lstStyle/>
          <a:p>
            <a:r>
              <a:rPr lang="en-GB" dirty="0" smtClean="0"/>
              <a:t>This is certainly most professionally organised project, within last 9 years I’ve been here. The team running it are superb, the way they have worked means that my input is minimal which is great as I can be very busy. The number of organisations the project have engaged with wanted.  to for a long time </a:t>
            </a:r>
            <a:r>
              <a:rPr lang="en-GB" dirty="0" err="1" smtClean="0"/>
              <a:t>Mencap</a:t>
            </a:r>
            <a:r>
              <a:rPr lang="en-GB" dirty="0" smtClean="0"/>
              <a:t>, Springfield mind, looking after community garden, space it needs to be . gardening takes time and effort, always been a strategy to ensure has a feedback to community. Project is perfect conduit for that, personally seen people on project &amp; obviously get huge out of it fills the place with laughter, garden looks terrific, support staff are helpful and supportive. </a:t>
            </a:r>
          </a:p>
          <a:p>
            <a:r>
              <a:rPr lang="en-GB" dirty="0" smtClean="0"/>
              <a:t>Negatives= own resources, very little parking spaces and very busy, length of time project is on, like it when people don’t walk in on counselling sessions. Making it ongoing, personally don’t believe it can be social enterprise at least 50% of income needed is provided by goods and services people couldn’t fund it themselves. needs to be funded on groundwork basis. </a:t>
            </a:r>
          </a:p>
          <a:p>
            <a:r>
              <a:rPr lang="en-GB" dirty="0" smtClean="0"/>
              <a:t>Confident that trustees would provide support and use of garden free and would be free, happy to partner with other organisation for project to be ongoing, let the room for arts at charity rate, keeping costs low. </a:t>
            </a:r>
          </a:p>
          <a:p>
            <a:endParaRPr lang="en-GB"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 Therapy - How are you doing.jpg"/>
          <p:cNvPicPr>
            <a:picLocks noChangeAspect="1"/>
          </p:cNvPicPr>
          <p:nvPr/>
        </p:nvPicPr>
        <p:blipFill>
          <a:blip r:embed="rId2" cstate="email"/>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GB" dirty="0" smtClean="0"/>
              <a:t>How are you doing results</a:t>
            </a:r>
            <a:endParaRPr lang="en-GB" dirty="0"/>
          </a:p>
        </p:txBody>
      </p:sp>
      <p:graphicFrame>
        <p:nvGraphicFramePr>
          <p:cNvPr id="4" name="Chart 3">
            <a:extLst>
              <a:ext uri="{FF2B5EF4-FFF2-40B4-BE49-F238E27FC236}">
                <a16:creationId xmlns:xdr="http://schemas.openxmlformats.org/drawingml/2006/spreadsheetDrawing" xmlns:a16="http://schemas.microsoft.com/office/drawing/2014/main" xmlns="" xmlns:lc="http://schemas.openxmlformats.org/drawingml/2006/lockedCanvas" id="{020DC7DD-0465-425C-8156-6048F48B2EFF}"/>
              </a:ext>
            </a:extLst>
          </p:cNvPr>
          <p:cNvGraphicFramePr/>
          <p:nvPr/>
        </p:nvGraphicFramePr>
        <p:xfrm>
          <a:off x="1835696" y="1124744"/>
          <a:ext cx="5503118" cy="370284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Green Therapy - How are you doing.jpg"/>
          <p:cNvPicPr>
            <a:picLocks noChangeAspect="1"/>
          </p:cNvPicPr>
          <p:nvPr/>
        </p:nvPicPr>
        <p:blipFill>
          <a:blip r:embed="rId3" cstate="email"/>
          <a:srcRect l="5113" t="35300" r="40550" b="24801"/>
          <a:stretch>
            <a:fillRect/>
          </a:stretch>
        </p:blipFill>
        <p:spPr>
          <a:xfrm>
            <a:off x="2627784" y="5013176"/>
            <a:ext cx="3349812" cy="184482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Green Therapy Training for </a:t>
            </a:r>
            <a:r>
              <a:rPr lang="en-GB" dirty="0" err="1" smtClean="0"/>
              <a:t>Signposters</a:t>
            </a:r>
            <a:r>
              <a:rPr lang="en-GB" dirty="0" smtClean="0"/>
              <a:t> - Feedback</a:t>
            </a:r>
            <a:endParaRPr lang="en-GB" dirty="0"/>
          </a:p>
        </p:txBody>
      </p:sp>
      <p:sp>
        <p:nvSpPr>
          <p:cNvPr id="3" name="Subtitle 2"/>
          <p:cNvSpPr>
            <a:spLocks noGrp="1"/>
          </p:cNvSpPr>
          <p:nvPr>
            <p:ph type="subTitle" idx="1"/>
          </p:nvPr>
        </p:nvSpPr>
        <p:spPr/>
        <p:txBody>
          <a:bodyPr>
            <a:normAutofit/>
          </a:bodyPr>
          <a:lstStyle/>
          <a:p>
            <a:r>
              <a:rPr lang="en-GB" sz="4400" dirty="0" smtClean="0"/>
              <a:t>6</a:t>
            </a:r>
            <a:r>
              <a:rPr lang="en-GB" sz="4400" baseline="30000" dirty="0" smtClean="0"/>
              <a:t>th</a:t>
            </a:r>
            <a:r>
              <a:rPr lang="en-GB" sz="4400" dirty="0" smtClean="0"/>
              <a:t> April 2018</a:t>
            </a:r>
          </a:p>
          <a:p>
            <a:r>
              <a:rPr lang="en-GB" sz="4400" dirty="0" err="1" smtClean="0"/>
              <a:t>Lifeways</a:t>
            </a:r>
            <a:r>
              <a:rPr lang="en-GB" sz="4400" dirty="0" smtClean="0"/>
              <a:t> Centre</a:t>
            </a:r>
            <a:endParaRPr lang="en-GB" sz="4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Autofit/>
          </a:bodyPr>
          <a:lstStyle/>
          <a:p>
            <a:r>
              <a:rPr lang="en-GB" sz="2000" dirty="0" smtClean="0"/>
              <a:t>What did you think/feel/see/do/experience that was of benefit to you?</a:t>
            </a:r>
          </a:p>
        </p:txBody>
      </p:sp>
      <p:sp>
        <p:nvSpPr>
          <p:cNvPr id="3" name="Content Placeholder 2"/>
          <p:cNvSpPr>
            <a:spLocks noGrp="1"/>
          </p:cNvSpPr>
          <p:nvPr>
            <p:ph idx="1"/>
          </p:nvPr>
        </p:nvSpPr>
        <p:spPr>
          <a:xfrm>
            <a:off x="539552" y="836712"/>
            <a:ext cx="8229600" cy="5688632"/>
          </a:xfrm>
        </p:spPr>
        <p:txBody>
          <a:bodyPr>
            <a:normAutofit lnSpcReduction="10000"/>
          </a:bodyPr>
          <a:lstStyle/>
          <a:p>
            <a:r>
              <a:rPr lang="en-GB" sz="2400" dirty="0" smtClean="0"/>
              <a:t>Very relaxing and therapeutic activities</a:t>
            </a:r>
          </a:p>
          <a:p>
            <a:r>
              <a:rPr lang="en-GB" sz="2400" dirty="0" smtClean="0"/>
              <a:t>Liked both of them</a:t>
            </a:r>
          </a:p>
          <a:p>
            <a:r>
              <a:rPr lang="en-GB" sz="2400" dirty="0" smtClean="0"/>
              <a:t>Great tutor support on both</a:t>
            </a:r>
          </a:p>
          <a:p>
            <a:r>
              <a:rPr lang="en-GB" sz="2400" dirty="0" smtClean="0"/>
              <a:t>It was good to know what was going on</a:t>
            </a:r>
          </a:p>
          <a:p>
            <a:r>
              <a:rPr lang="en-GB" sz="2400" dirty="0" smtClean="0"/>
              <a:t>Could have been longer and more details</a:t>
            </a:r>
          </a:p>
          <a:p>
            <a:r>
              <a:rPr lang="en-GB" sz="2400" dirty="0" smtClean="0"/>
              <a:t>I benefitted knowing that nature still has a role to play in recovery and wellbeing</a:t>
            </a:r>
          </a:p>
          <a:p>
            <a:r>
              <a:rPr lang="en-GB" sz="2400" dirty="0" smtClean="0"/>
              <a:t>I appreciated the knowledgeable staff and relaxed and friendly way the day was designed</a:t>
            </a:r>
          </a:p>
          <a:p>
            <a:r>
              <a:rPr lang="en-GB" sz="2400" dirty="0" smtClean="0"/>
              <a:t>Social prescribing into such activities </a:t>
            </a:r>
            <a:r>
              <a:rPr lang="en-GB" sz="2400" dirty="0" smtClean="0"/>
              <a:t>incorporates </a:t>
            </a:r>
            <a:r>
              <a:rPr lang="en-GB" sz="2400" dirty="0" smtClean="0"/>
              <a:t>all of the five ways to wellbeing, so I found this great and will signpost</a:t>
            </a:r>
          </a:p>
          <a:p>
            <a:r>
              <a:rPr lang="en-GB" sz="2400" dirty="0" smtClean="0"/>
              <a:t>Enjoyed laughter and fun with people I had not previously met</a:t>
            </a:r>
          </a:p>
          <a:p>
            <a:r>
              <a:rPr lang="en-GB" sz="2400" dirty="0" smtClean="0"/>
              <a:t>Learned that the end result (bee) is much more successful than initially appeared i.e. Perseverance</a:t>
            </a:r>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6237312"/>
          </a:xfrm>
        </p:spPr>
        <p:txBody>
          <a:bodyPr>
            <a:normAutofit fontScale="70000" lnSpcReduction="20000"/>
          </a:bodyPr>
          <a:lstStyle/>
          <a:p>
            <a:r>
              <a:rPr lang="en-GB" dirty="0" smtClean="0"/>
              <a:t>Enjoyed calm and peace spent “planting” peas</a:t>
            </a:r>
          </a:p>
          <a:p>
            <a:r>
              <a:rPr lang="en-GB" dirty="0" smtClean="0"/>
              <a:t>Learned more about Forest of Hearts and what the project is about</a:t>
            </a:r>
          </a:p>
          <a:p>
            <a:r>
              <a:rPr lang="en-GB" dirty="0" smtClean="0"/>
              <a:t>Interested in passing on information to my students</a:t>
            </a:r>
          </a:p>
          <a:p>
            <a:r>
              <a:rPr lang="en-GB" dirty="0" smtClean="0"/>
              <a:t>Loved planting and making!</a:t>
            </a:r>
          </a:p>
          <a:p>
            <a:r>
              <a:rPr lang="en-GB" dirty="0" err="1" smtClean="0"/>
              <a:t>Lifeways</a:t>
            </a:r>
            <a:r>
              <a:rPr lang="en-GB" dirty="0" smtClean="0"/>
              <a:t> has always been an organisation I’ve just “known about”, today has made </a:t>
            </a:r>
            <a:r>
              <a:rPr lang="en-GB" dirty="0" err="1" smtClean="0"/>
              <a:t>Lifeways</a:t>
            </a:r>
            <a:r>
              <a:rPr lang="en-GB" dirty="0" smtClean="0"/>
              <a:t> come to life</a:t>
            </a:r>
          </a:p>
          <a:p>
            <a:r>
              <a:rPr lang="en-GB" dirty="0" smtClean="0"/>
              <a:t>I’ve enjoyed meeting staff and all attendees</a:t>
            </a:r>
          </a:p>
          <a:p>
            <a:r>
              <a:rPr lang="en-GB" dirty="0" smtClean="0"/>
              <a:t>I enjoyed all the activities</a:t>
            </a:r>
          </a:p>
          <a:p>
            <a:r>
              <a:rPr lang="en-GB" dirty="0" smtClean="0"/>
              <a:t>I feel extremely encouraged to refer as I can see the benefits of Green Therapy</a:t>
            </a:r>
          </a:p>
          <a:p>
            <a:r>
              <a:rPr lang="en-GB" dirty="0" smtClean="0"/>
              <a:t>Having a slow wander around the garden, feels a “safe” area</a:t>
            </a:r>
          </a:p>
          <a:p>
            <a:r>
              <a:rPr lang="en-GB" dirty="0" smtClean="0"/>
              <a:t>Seeing all different plants and structures and the different areas</a:t>
            </a:r>
          </a:p>
          <a:p>
            <a:r>
              <a:rPr lang="en-GB" dirty="0" smtClean="0"/>
              <a:t>I look forward to seeing it when the garden is in flower and the veggies are growing</a:t>
            </a:r>
          </a:p>
          <a:p>
            <a:r>
              <a:rPr lang="en-GB" dirty="0" smtClean="0"/>
              <a:t>A few seating areas or odd wooden seats may be a good idea?</a:t>
            </a:r>
            <a:endParaRPr lang="en-GB" dirty="0"/>
          </a:p>
        </p:txBody>
      </p:sp>
      <p:sp>
        <p:nvSpPr>
          <p:cNvPr id="4" name="Title 1"/>
          <p:cNvSpPr>
            <a:spLocks noGrp="1"/>
          </p:cNvSpPr>
          <p:nvPr>
            <p:ph type="title"/>
          </p:nvPr>
        </p:nvSpPr>
        <p:spPr>
          <a:xfrm>
            <a:off x="467544" y="0"/>
            <a:ext cx="8229600" cy="778098"/>
          </a:xfrm>
        </p:spPr>
        <p:txBody>
          <a:bodyPr>
            <a:noAutofit/>
          </a:bodyPr>
          <a:lstStyle/>
          <a:p>
            <a:r>
              <a:rPr lang="en-GB" sz="2000" dirty="0" smtClean="0"/>
              <a:t>What did you think/feel/see/do/experience that was of benefit to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a:xfrm>
            <a:off x="457200" y="1124744"/>
            <a:ext cx="8229600" cy="5256584"/>
          </a:xfrm>
        </p:spPr>
        <p:txBody>
          <a:bodyPr>
            <a:normAutofit fontScale="92500" lnSpcReduction="10000"/>
          </a:bodyPr>
          <a:lstStyle/>
          <a:p>
            <a:r>
              <a:rPr lang="en-GB" dirty="0" smtClean="0"/>
              <a:t>Green Therapy has engaged 25 VIPs  who have enjoyed gardening and art classes at </a:t>
            </a:r>
            <a:r>
              <a:rPr lang="en-GB" dirty="0" err="1" smtClean="0"/>
              <a:t>Lifeways</a:t>
            </a:r>
            <a:r>
              <a:rPr lang="en-GB" dirty="0" smtClean="0"/>
              <a:t> Centre.</a:t>
            </a:r>
          </a:p>
          <a:p>
            <a:r>
              <a:rPr lang="en-GB" dirty="0" smtClean="0"/>
              <a:t>We are working with 37 </a:t>
            </a:r>
            <a:r>
              <a:rPr lang="en-GB" dirty="0" err="1" smtClean="0"/>
              <a:t>Signposters</a:t>
            </a:r>
            <a:r>
              <a:rPr lang="en-GB" dirty="0" smtClean="0"/>
              <a:t> who now refer people to the project</a:t>
            </a:r>
          </a:p>
          <a:p>
            <a:r>
              <a:rPr lang="en-GB" dirty="0" smtClean="0"/>
              <a:t>We have 5 key success stories to report with significant improvements in wellbeing and reduction in obesity</a:t>
            </a:r>
          </a:p>
          <a:p>
            <a:r>
              <a:rPr lang="en-GB" dirty="0" smtClean="0"/>
              <a:t>We are working on Green Therapy 2 and are providing progression opportunities for all participants</a:t>
            </a:r>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544616"/>
          </a:xfrm>
        </p:spPr>
        <p:txBody>
          <a:bodyPr>
            <a:normAutofit fontScale="92500" lnSpcReduction="20000"/>
          </a:bodyPr>
          <a:lstStyle/>
          <a:p>
            <a:r>
              <a:rPr lang="en-GB" dirty="0" smtClean="0"/>
              <a:t>Made me aware of activities suitable for </a:t>
            </a:r>
            <a:r>
              <a:rPr lang="en-GB" dirty="0" err="1" smtClean="0"/>
              <a:t>Mencap</a:t>
            </a:r>
            <a:r>
              <a:rPr lang="en-GB" dirty="0" smtClean="0"/>
              <a:t> customers</a:t>
            </a:r>
          </a:p>
          <a:p>
            <a:r>
              <a:rPr lang="en-GB" dirty="0" smtClean="0"/>
              <a:t>Helpful to me in my role as volunteer co-ordinator</a:t>
            </a:r>
          </a:p>
          <a:p>
            <a:r>
              <a:rPr lang="en-GB" dirty="0" smtClean="0"/>
              <a:t>Thoroughly enjoyed the activities</a:t>
            </a:r>
          </a:p>
          <a:p>
            <a:r>
              <a:rPr lang="en-GB" dirty="0" smtClean="0"/>
              <a:t>An excellent experience that promoted a sense of wellbeing</a:t>
            </a:r>
          </a:p>
          <a:p>
            <a:r>
              <a:rPr lang="en-GB" dirty="0" smtClean="0"/>
              <a:t>Feel it would be ideal for many of our vulnerable customers</a:t>
            </a:r>
          </a:p>
          <a:p>
            <a:r>
              <a:rPr lang="en-GB" dirty="0" smtClean="0"/>
              <a:t>Thank you for the opportunity </a:t>
            </a:r>
          </a:p>
          <a:p>
            <a:r>
              <a:rPr lang="en-GB" dirty="0" smtClean="0"/>
              <a:t>Very beneficial to see how it made me feel</a:t>
            </a:r>
          </a:p>
          <a:p>
            <a:r>
              <a:rPr lang="en-GB" dirty="0" smtClean="0"/>
              <a:t>Very good fun and lots of laughter – so good to see first hand how it would help</a:t>
            </a:r>
            <a:endParaRPr lang="en-GB" dirty="0"/>
          </a:p>
        </p:txBody>
      </p:sp>
      <p:sp>
        <p:nvSpPr>
          <p:cNvPr id="4" name="Title 1"/>
          <p:cNvSpPr>
            <a:spLocks noGrp="1"/>
          </p:cNvSpPr>
          <p:nvPr>
            <p:ph type="title"/>
          </p:nvPr>
        </p:nvSpPr>
        <p:spPr>
          <a:xfrm>
            <a:off x="467544" y="0"/>
            <a:ext cx="8229600" cy="778098"/>
          </a:xfrm>
        </p:spPr>
        <p:txBody>
          <a:bodyPr>
            <a:noAutofit/>
          </a:bodyPr>
          <a:lstStyle/>
          <a:p>
            <a:r>
              <a:rPr lang="en-GB" sz="2000" dirty="0" smtClean="0"/>
              <a:t>What did you think/feel/see/do/experience that was of benefit to you?</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GB" sz="2800" dirty="0" smtClean="0"/>
              <a:t>What has been enjoyable and/or useful about today?</a:t>
            </a:r>
            <a:endParaRPr lang="en-GB" sz="2800" dirty="0"/>
          </a:p>
        </p:txBody>
      </p:sp>
      <p:sp>
        <p:nvSpPr>
          <p:cNvPr id="3" name="Content Placeholder 2"/>
          <p:cNvSpPr>
            <a:spLocks noGrp="1"/>
          </p:cNvSpPr>
          <p:nvPr>
            <p:ph idx="1"/>
          </p:nvPr>
        </p:nvSpPr>
        <p:spPr>
          <a:xfrm>
            <a:off x="457200" y="836712"/>
            <a:ext cx="8229600" cy="5289451"/>
          </a:xfrm>
        </p:spPr>
        <p:txBody>
          <a:bodyPr>
            <a:normAutofit fontScale="77500" lnSpcReduction="20000"/>
          </a:bodyPr>
          <a:lstStyle/>
          <a:p>
            <a:r>
              <a:rPr lang="en-GB" dirty="0" smtClean="0"/>
              <a:t>Useful to see activities that </a:t>
            </a:r>
            <a:r>
              <a:rPr lang="en-GB" dirty="0" err="1" smtClean="0"/>
              <a:t>Mencap</a:t>
            </a:r>
            <a:r>
              <a:rPr lang="en-GB" dirty="0" smtClean="0"/>
              <a:t> customers could take part in</a:t>
            </a:r>
          </a:p>
          <a:p>
            <a:r>
              <a:rPr lang="en-GB" dirty="0" smtClean="0"/>
              <a:t>Enjoyed both activities</a:t>
            </a:r>
          </a:p>
          <a:p>
            <a:r>
              <a:rPr lang="en-GB" dirty="0" smtClean="0"/>
              <a:t>Learning about the project</a:t>
            </a:r>
          </a:p>
          <a:p>
            <a:r>
              <a:rPr lang="en-GB" dirty="0" smtClean="0"/>
              <a:t>Meeting organisers and participants</a:t>
            </a:r>
          </a:p>
          <a:p>
            <a:r>
              <a:rPr lang="en-GB" dirty="0" smtClean="0"/>
              <a:t>Meeting new people</a:t>
            </a:r>
          </a:p>
          <a:p>
            <a:r>
              <a:rPr lang="en-GB" dirty="0" smtClean="0"/>
              <a:t>Learning about </a:t>
            </a:r>
            <a:r>
              <a:rPr lang="en-GB" dirty="0" err="1" smtClean="0"/>
              <a:t>Lifeways</a:t>
            </a:r>
            <a:endParaRPr lang="en-GB" dirty="0" smtClean="0"/>
          </a:p>
          <a:p>
            <a:r>
              <a:rPr lang="en-GB" dirty="0" smtClean="0"/>
              <a:t>Finding out about the project</a:t>
            </a:r>
          </a:p>
          <a:p>
            <a:r>
              <a:rPr lang="en-GB" dirty="0" smtClean="0"/>
              <a:t>Found out a lot more about Green Therapy and </a:t>
            </a:r>
            <a:r>
              <a:rPr lang="en-GB" dirty="0" err="1" smtClean="0"/>
              <a:t>Lifeways</a:t>
            </a:r>
            <a:endParaRPr lang="en-GB" dirty="0" smtClean="0"/>
          </a:p>
          <a:p>
            <a:r>
              <a:rPr lang="en-GB" dirty="0" smtClean="0"/>
              <a:t>Great to experience the activities and the peace offered by the fabulous garden here</a:t>
            </a:r>
          </a:p>
          <a:p>
            <a:r>
              <a:rPr lang="en-GB" dirty="0" smtClean="0"/>
              <a:t>Great fun – very relaxed</a:t>
            </a:r>
          </a:p>
          <a:p>
            <a:r>
              <a:rPr lang="en-GB" dirty="0" smtClean="0"/>
              <a:t>Great hospitality</a:t>
            </a:r>
          </a:p>
          <a:p>
            <a:r>
              <a:rPr lang="en-GB" dirty="0" smtClean="0"/>
              <a:t>Thank you for a very enjoyable day</a:t>
            </a:r>
          </a:p>
          <a:p>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Autofit/>
          </a:bodyPr>
          <a:lstStyle/>
          <a:p>
            <a:r>
              <a:rPr lang="en-GB" sz="2800" dirty="0" smtClean="0"/>
              <a:t>What has been enjoyable and/or useful about today?</a:t>
            </a:r>
            <a:endParaRPr lang="en-GB" sz="2800" dirty="0"/>
          </a:p>
        </p:txBody>
      </p:sp>
      <p:sp>
        <p:nvSpPr>
          <p:cNvPr id="3" name="Content Placeholder 2"/>
          <p:cNvSpPr>
            <a:spLocks noGrp="1"/>
          </p:cNvSpPr>
          <p:nvPr>
            <p:ph idx="1"/>
          </p:nvPr>
        </p:nvSpPr>
        <p:spPr>
          <a:xfrm>
            <a:off x="467544" y="908720"/>
            <a:ext cx="8229600" cy="4525963"/>
          </a:xfrm>
        </p:spPr>
        <p:txBody>
          <a:bodyPr>
            <a:normAutofit fontScale="92500" lnSpcReduction="20000"/>
          </a:bodyPr>
          <a:lstStyle/>
          <a:p>
            <a:r>
              <a:rPr lang="en-GB" dirty="0" smtClean="0"/>
              <a:t>It’s been lovely fun relaxed day and it was wonderful to meet like-minded people</a:t>
            </a:r>
          </a:p>
          <a:p>
            <a:r>
              <a:rPr lang="en-GB" dirty="0" smtClean="0"/>
              <a:t>Thank you! I love my bee!</a:t>
            </a:r>
          </a:p>
          <a:p>
            <a:r>
              <a:rPr lang="en-GB" dirty="0" smtClean="0"/>
              <a:t>Taking part in the actual activities</a:t>
            </a:r>
          </a:p>
          <a:p>
            <a:r>
              <a:rPr lang="en-GB" dirty="0" smtClean="0"/>
              <a:t>Art/craft activity and looking around the garden</a:t>
            </a:r>
          </a:p>
          <a:p>
            <a:r>
              <a:rPr lang="en-GB" dirty="0" err="1" smtClean="0"/>
              <a:t>Teamworking</a:t>
            </a:r>
            <a:endParaRPr lang="en-GB" dirty="0" smtClean="0"/>
          </a:p>
          <a:p>
            <a:r>
              <a:rPr lang="en-GB" dirty="0" err="1" smtClean="0"/>
              <a:t>Environmnent</a:t>
            </a:r>
            <a:endParaRPr lang="en-GB" dirty="0" smtClean="0"/>
          </a:p>
          <a:p>
            <a:r>
              <a:rPr lang="en-GB" dirty="0" smtClean="0"/>
              <a:t>Will definitely recommend to others</a:t>
            </a:r>
          </a:p>
          <a:p>
            <a:r>
              <a:rPr lang="en-GB" dirty="0" smtClean="0"/>
              <a:t>An excellent day. Thank you</a:t>
            </a:r>
          </a:p>
          <a:p>
            <a:r>
              <a:rPr lang="en-GB" dirty="0" smtClean="0"/>
              <a:t>Direct experience of the </a:t>
            </a:r>
            <a:r>
              <a:rPr lang="en-GB" dirty="0" err="1" smtClean="0"/>
              <a:t>acivities</a:t>
            </a:r>
            <a:endParaRPr lang="en-GB" dirty="0" smtClean="0"/>
          </a:p>
          <a:p>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improvements could be made?</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Overview of the programme for clients and longer window to refer</a:t>
            </a:r>
          </a:p>
          <a:p>
            <a:r>
              <a:rPr lang="en-GB" dirty="0" smtClean="0"/>
              <a:t>Detailing the sessions – times and dates</a:t>
            </a:r>
          </a:p>
          <a:p>
            <a:r>
              <a:rPr lang="en-GB" dirty="0" smtClean="0"/>
              <a:t>Nice quirky seating areas</a:t>
            </a:r>
          </a:p>
          <a:p>
            <a:r>
              <a:rPr lang="en-GB" dirty="0" smtClean="0"/>
              <a:t>Clearer info on all aspects of the project</a:t>
            </a:r>
          </a:p>
          <a:p>
            <a:r>
              <a:rPr lang="en-GB" dirty="0" smtClean="0"/>
              <a:t>The leaflet needs to have that it’s an 8 week activity</a:t>
            </a:r>
          </a:p>
          <a:p>
            <a:r>
              <a:rPr lang="en-GB" dirty="0" smtClean="0"/>
              <a:t>I remain concerned that the tight deadline – 2 weeks to first induction is very quick especially when dealing with isolated clients who may lack confidence</a:t>
            </a:r>
          </a:p>
          <a:p>
            <a:r>
              <a:rPr lang="en-GB" dirty="0" smtClean="0"/>
              <a:t>Longer – more details of the project</a:t>
            </a:r>
          </a:p>
          <a:p>
            <a:r>
              <a:rPr lang="en-GB" dirty="0" smtClean="0"/>
              <a:t>More time to manage</a:t>
            </a:r>
          </a:p>
          <a:p>
            <a:r>
              <a:rPr lang="en-GB" dirty="0" smtClean="0"/>
              <a:t>More details about 8 week programme</a:t>
            </a:r>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do we need to do to make Green Therapy successful?</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Communication – very important</a:t>
            </a:r>
          </a:p>
          <a:p>
            <a:r>
              <a:rPr lang="en-GB" dirty="0"/>
              <a:t>L</a:t>
            </a:r>
            <a:r>
              <a:rPr lang="en-GB" dirty="0" smtClean="0"/>
              <a:t>et clients see outputs</a:t>
            </a:r>
          </a:p>
          <a:p>
            <a:r>
              <a:rPr lang="en-GB" dirty="0" smtClean="0"/>
              <a:t>Look at wider issues </a:t>
            </a:r>
            <a:r>
              <a:rPr lang="en-GB" dirty="0" err="1" smtClean="0"/>
              <a:t>eg</a:t>
            </a:r>
            <a:r>
              <a:rPr lang="en-GB" dirty="0" smtClean="0"/>
              <a:t> transport</a:t>
            </a:r>
          </a:p>
          <a:p>
            <a:r>
              <a:rPr lang="en-GB" dirty="0" smtClean="0"/>
              <a:t>Sustainability is always key</a:t>
            </a:r>
          </a:p>
          <a:p>
            <a:r>
              <a:rPr lang="en-GB" dirty="0" smtClean="0"/>
              <a:t>Partnership working is a fundamental part of this</a:t>
            </a:r>
          </a:p>
          <a:p>
            <a:r>
              <a:rPr lang="en-GB" dirty="0" smtClean="0"/>
              <a:t>Consider extending launch date</a:t>
            </a:r>
          </a:p>
          <a:p>
            <a:r>
              <a:rPr lang="en-GB" dirty="0" smtClean="0"/>
              <a:t>A different start date later on to give people time to communicate to their colleagues and service users</a:t>
            </a:r>
          </a:p>
          <a:p>
            <a:r>
              <a:rPr lang="en-GB" dirty="0" smtClean="0"/>
              <a:t>Good advertising amongst partner organisations</a:t>
            </a:r>
          </a:p>
          <a:p>
            <a:r>
              <a:rPr lang="en-GB" dirty="0" smtClean="0"/>
              <a:t>Ensure full cohort of participants</a:t>
            </a:r>
          </a:p>
          <a:p>
            <a:r>
              <a:rPr lang="en-GB" dirty="0" smtClean="0"/>
              <a:t>Transport for isolated clients</a:t>
            </a:r>
            <a:endParaRPr lang="en-GB"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9144000" cy="6408712"/>
          </a:xfrm>
        </p:spPr>
        <p:txBody>
          <a:bodyPr>
            <a:noAutofit/>
          </a:bodyPr>
          <a:lstStyle/>
          <a:p>
            <a:pPr>
              <a:buNone/>
            </a:pPr>
            <a:r>
              <a:rPr lang="en-GB" sz="4400" i="1" dirty="0" smtClean="0"/>
              <a:t>“</a:t>
            </a:r>
            <a:r>
              <a:rPr lang="en-GB" sz="4800" i="1" dirty="0" smtClean="0"/>
              <a:t>Not </a:t>
            </a:r>
            <a:r>
              <a:rPr lang="en-GB" sz="4800" i="1" dirty="0"/>
              <a:t>only has the project helped with weight loss and helped my back it's also helped with my depression since August last year I was struggling to leave the house and would lock myself away but since this project it's got me back out into the </a:t>
            </a:r>
            <a:r>
              <a:rPr lang="en-GB" sz="4800" i="1" dirty="0" smtClean="0"/>
              <a:t>community</a:t>
            </a:r>
            <a:r>
              <a:rPr lang="en-GB" sz="4800" i="1" dirty="0" smtClean="0"/>
              <a:t>.”</a:t>
            </a:r>
            <a:endParaRPr lang="en-GB" sz="4800" i="1" dirty="0" smtClean="0"/>
          </a:p>
          <a:p>
            <a:pPr>
              <a:buNone/>
            </a:pPr>
            <a:endParaRPr lang="en-GB" sz="4800" i="1"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idx="1"/>
          </p:nvPr>
        </p:nvSpPr>
        <p:spPr/>
        <p:txBody>
          <a:bodyPr/>
          <a:lstStyle/>
          <a:p>
            <a:r>
              <a:rPr lang="en-GB" dirty="0" smtClean="0"/>
              <a:t>Seek further funding/sustainable options</a:t>
            </a:r>
          </a:p>
          <a:p>
            <a:r>
              <a:rPr lang="en-GB" dirty="0" smtClean="0"/>
              <a:t>Progression onto Green Therapy 2</a:t>
            </a:r>
          </a:p>
          <a:p>
            <a:r>
              <a:rPr lang="en-GB" dirty="0" smtClean="0"/>
              <a:t>Progression on to Harvest Share</a:t>
            </a:r>
          </a:p>
          <a:p>
            <a:r>
              <a:rPr lang="en-GB" dirty="0" smtClean="0"/>
              <a:t>Progression on to Lend a hand on the land</a:t>
            </a:r>
          </a:p>
          <a:p>
            <a:r>
              <a:rPr lang="en-GB" dirty="0" smtClean="0"/>
              <a:t>Progression on to the Gardening Party</a:t>
            </a:r>
          </a:p>
          <a:p>
            <a:r>
              <a:rPr lang="en-GB" dirty="0" smtClean="0"/>
              <a:t>Progression on to </a:t>
            </a:r>
            <a:r>
              <a:rPr lang="en-GB" dirty="0" err="1" smtClean="0"/>
              <a:t>Walkie</a:t>
            </a:r>
            <a:r>
              <a:rPr lang="en-GB" dirty="0" smtClean="0"/>
              <a:t> </a:t>
            </a:r>
            <a:r>
              <a:rPr lang="en-GB" dirty="0" err="1" smtClean="0"/>
              <a:t>Tallie</a:t>
            </a:r>
            <a:endParaRPr lang="en-GB" dirty="0" smtClean="0"/>
          </a:p>
          <a:p>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lh3.googleusercontent.com/fAhHbqfJX8QfnKhmq-X7R0jNMcu_XjUXMgZLlhbM18HSDycCgh-k-Uasf9e5NW-_fxD9v3xU3y9RPwJHzHSoLTPUuku7a2r_PNpztXRx3GRcMrKRNbCNas5cWvTfdSyNTxh91NngwrqqGYBNgBcFw0VJAoIlS3HuohpxDXe-eK752SCoXLA1bs2TThQxCB9OShjg8jwsTrv3vRK9W-F17fnCz0pmF5JjHzMTX_S0v8E_HJTJPGWEHw_PyPXy_pybE_Z0_zXwmTiqigVvfkdEk1W-0Vdcyngj8hoXOrFMhZ9mtB9pGNIkDVoy6GNEBEw7aqbTD0kLnl1ijDJJKTzWcMv_COAV32KKY3yHwnH76VHHwhIJHEZ_oODFUoL6Iekd91y4KY5td2I0tFzyG-htoPx4q5QK6pMn1R26_QpiIqz-LiyWPAsBz7qD1AsthAujVzg2nZWxpVQSPzJvdf9dzTDZbYp98FaTFZEWUuR4hhASrv1AD9pk2q3QgtD-accPoM6MEOzUaqWmZHeRsAv15-sdKKixTQgg_tu62RBShHk3WGzh7Zy2TlsYzQ4TdoByGDjeEACFiBUE3tRbc9h6_m4JeJxFIatgKZKnACdb249-qEnZPMJ47pbIr_YbKDgm8jNHhQ152i-7jV8Aijcwee5E9dnGmlZHbw=w884-h663-no"/>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3" name="Rectangle 2"/>
          <p:cNvSpPr/>
          <p:nvPr/>
        </p:nvSpPr>
        <p:spPr>
          <a:xfrm>
            <a:off x="0" y="476672"/>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A joyful summer 2018</a:t>
            </a:r>
            <a:endParaRPr lang="en-GB" sz="6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221088"/>
            <a:ext cx="9144000" cy="1752600"/>
          </a:xfrm>
        </p:spPr>
        <p:txBody>
          <a:bodyPr>
            <a:normAutofit fontScale="70000" lnSpcReduction="20000"/>
          </a:bodyPr>
          <a:lstStyle/>
          <a:p>
            <a:r>
              <a:rPr lang="en-GB" sz="8600" b="1" dirty="0" smtClean="0"/>
              <a:t>On a quest for wellbeing</a:t>
            </a:r>
          </a:p>
          <a:p>
            <a:r>
              <a:rPr lang="en-GB" sz="3600" i="1" dirty="0" smtClean="0"/>
              <a:t>Purposeful outdoor projects to profit people and </a:t>
            </a:r>
            <a:r>
              <a:rPr lang="en-GB" sz="3600" i="1" dirty="0" smtClean="0"/>
              <a:t>planet</a:t>
            </a:r>
          </a:p>
          <a:p>
            <a:r>
              <a:rPr lang="en-GB" sz="3600" i="1" dirty="0" smtClean="0"/>
              <a:t>Green Therapy Evaluation July 2018</a:t>
            </a:r>
            <a:endParaRPr lang="en-GB" sz="3600" i="1" dirty="0"/>
          </a:p>
        </p:txBody>
      </p:sp>
      <p:pic>
        <p:nvPicPr>
          <p:cNvPr id="4" name="Picture 3" descr="Forest-of-Hearts-Art-(Red)-01.png"/>
          <p:cNvPicPr>
            <a:picLocks noChangeAspect="1"/>
          </p:cNvPicPr>
          <p:nvPr/>
        </p:nvPicPr>
        <p:blipFill>
          <a:blip r:embed="rId2" cstate="print"/>
          <a:stretch>
            <a:fillRect/>
          </a:stretch>
        </p:blipFill>
        <p:spPr>
          <a:xfrm>
            <a:off x="2411760" y="404665"/>
            <a:ext cx="4176464" cy="347142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methods</a:t>
            </a:r>
            <a:endParaRPr lang="en-GB" dirty="0"/>
          </a:p>
        </p:txBody>
      </p:sp>
      <p:sp>
        <p:nvSpPr>
          <p:cNvPr id="3" name="Content Placeholder 2"/>
          <p:cNvSpPr>
            <a:spLocks noGrp="1"/>
          </p:cNvSpPr>
          <p:nvPr>
            <p:ph idx="1"/>
          </p:nvPr>
        </p:nvSpPr>
        <p:spPr/>
        <p:txBody>
          <a:bodyPr/>
          <a:lstStyle/>
          <a:p>
            <a:r>
              <a:rPr lang="en-GB" dirty="0" smtClean="0"/>
              <a:t>Pre and post questionnaire</a:t>
            </a:r>
          </a:p>
          <a:p>
            <a:r>
              <a:rPr lang="en-GB" dirty="0" smtClean="0"/>
              <a:t>Interviews with participants</a:t>
            </a:r>
          </a:p>
          <a:p>
            <a:r>
              <a:rPr lang="en-GB" dirty="0" smtClean="0"/>
              <a:t>Video case studies</a:t>
            </a:r>
          </a:p>
          <a:p>
            <a:r>
              <a:rPr lang="en-GB" dirty="0" smtClean="0"/>
              <a:t>Group feedback</a:t>
            </a:r>
          </a:p>
          <a:p>
            <a:r>
              <a:rPr lang="en-GB" dirty="0" smtClean="0"/>
              <a:t>Observation</a:t>
            </a:r>
          </a:p>
          <a:p>
            <a:r>
              <a:rPr lang="en-GB" dirty="0" smtClean="0"/>
              <a:t>Social media posts</a:t>
            </a:r>
          </a:p>
          <a:p>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2132856"/>
            <a:ext cx="4176464" cy="3024336"/>
          </a:xfrm>
          <a:prstGeom prst="rect">
            <a:avLst/>
          </a:prstGeom>
          <a:ln w="28575">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2800" dirty="0" smtClean="0"/>
          </a:p>
          <a:p>
            <a:endParaRPr lang="en-GB" sz="2800" dirty="0" smtClean="0"/>
          </a:p>
          <a:p>
            <a:endParaRPr lang="en-GB" sz="1400" dirty="0" smtClean="0"/>
          </a:p>
        </p:txBody>
      </p:sp>
      <p:sp>
        <p:nvSpPr>
          <p:cNvPr id="4" name="Rectangle 3"/>
          <p:cNvSpPr/>
          <p:nvPr/>
        </p:nvSpPr>
        <p:spPr>
          <a:xfrm>
            <a:off x="4716016" y="2132856"/>
            <a:ext cx="4176464" cy="3024336"/>
          </a:xfrm>
          <a:prstGeom prst="rect">
            <a:avLst/>
          </a:prstGeom>
          <a:ln w="28575">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endParaRPr lang="en-GB" dirty="0" smtClean="0"/>
          </a:p>
          <a:p>
            <a:pPr>
              <a:buFont typeface="Arial" pitchFamily="34" charset="0"/>
              <a:buChar char="•"/>
            </a:pPr>
            <a:endParaRPr lang="en-GB" sz="1400" dirty="0" smtClean="0"/>
          </a:p>
          <a:p>
            <a:pPr algn="ctr"/>
            <a:endParaRPr lang="en-GB" sz="2800" dirty="0" smtClean="0"/>
          </a:p>
          <a:p>
            <a:pPr>
              <a:buFont typeface="Arial" pitchFamily="34" charset="0"/>
              <a:buChar char="•"/>
            </a:pPr>
            <a:endParaRPr lang="en-GB" sz="1400" dirty="0" smtClean="0"/>
          </a:p>
          <a:p>
            <a:pPr>
              <a:buFont typeface="Arial" pitchFamily="34" charset="0"/>
              <a:buChar char="•"/>
            </a:pPr>
            <a:endParaRPr lang="en-GB" sz="1400" dirty="0" smtClean="0"/>
          </a:p>
          <a:p>
            <a:pPr>
              <a:buFont typeface="Arial" pitchFamily="34" charset="0"/>
              <a:buChar char="•"/>
            </a:pPr>
            <a:endParaRPr lang="en-GB" sz="1400" dirty="0" smtClean="0"/>
          </a:p>
          <a:p>
            <a:pPr>
              <a:buFont typeface="Arial" pitchFamily="34" charset="0"/>
              <a:buChar char="•"/>
            </a:pPr>
            <a:endParaRPr lang="en-GB" sz="1400" dirty="0" smtClean="0"/>
          </a:p>
          <a:p>
            <a:pPr>
              <a:buFont typeface="Arial" pitchFamily="34" charset="0"/>
              <a:buChar char="•"/>
            </a:pPr>
            <a:endParaRPr lang="en-GB" sz="1400" dirty="0" smtClean="0"/>
          </a:p>
        </p:txBody>
      </p:sp>
      <p:sp>
        <p:nvSpPr>
          <p:cNvPr id="7" name="Rounded Rectangle 6"/>
          <p:cNvSpPr/>
          <p:nvPr/>
        </p:nvSpPr>
        <p:spPr>
          <a:xfrm>
            <a:off x="1619672" y="1"/>
            <a:ext cx="5904656" cy="1124744"/>
          </a:xfrm>
          <a:prstGeom prst="roundRect">
            <a:avLst/>
          </a:prstGeom>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4000" b="1" dirty="0" smtClean="0">
                <a:solidFill>
                  <a:srgbClr val="006600"/>
                </a:solidFill>
                <a:effectLst>
                  <a:outerShdw blurRad="38100" dist="38100" dir="2700000" algn="tl">
                    <a:srgbClr val="000000">
                      <a:alpha val="43137"/>
                    </a:srgbClr>
                  </a:outerShdw>
                </a:effectLst>
              </a:rPr>
              <a:t>Green Therapy</a:t>
            </a:r>
          </a:p>
          <a:p>
            <a:pPr algn="ctr"/>
            <a:r>
              <a:rPr lang="en-GB" sz="2000" b="1" i="1" dirty="0" smtClean="0"/>
              <a:t>The natural environment to feel better</a:t>
            </a:r>
          </a:p>
          <a:p>
            <a:pPr algn="ctr"/>
            <a:r>
              <a:rPr lang="en-GB" sz="1600" dirty="0" smtClean="0"/>
              <a:t>www.forestofhearts.com/greentherapy</a:t>
            </a:r>
            <a:endParaRPr lang="en-GB" sz="1600" dirty="0"/>
          </a:p>
        </p:txBody>
      </p:sp>
      <p:sp>
        <p:nvSpPr>
          <p:cNvPr id="10" name="Rounded Rectangle 9"/>
          <p:cNvSpPr/>
          <p:nvPr/>
        </p:nvSpPr>
        <p:spPr>
          <a:xfrm>
            <a:off x="251520" y="5661248"/>
            <a:ext cx="8640960" cy="10801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b="1" i="1" dirty="0" smtClean="0"/>
              <a:t>Social prescribing is </a:t>
            </a:r>
            <a:r>
              <a:rPr lang="en-GB" sz="1400" dirty="0" smtClean="0"/>
              <a:t>about linking people up to social or physical activities in the community with a wide range of benefits to </a:t>
            </a:r>
            <a:r>
              <a:rPr lang="en-GB" sz="1400" b="1" i="1" dirty="0" smtClean="0"/>
              <a:t>improve health and wellbeing, reduce obesity and reduce social isolation</a:t>
            </a:r>
            <a:r>
              <a:rPr lang="en-GB" sz="1400" dirty="0" smtClean="0"/>
              <a:t> </a:t>
            </a:r>
            <a:endParaRPr lang="en-GB" sz="1400" b="1" i="1" dirty="0" smtClean="0"/>
          </a:p>
          <a:p>
            <a:pPr algn="ctr"/>
            <a:endParaRPr lang="en-GB" sz="1200" i="1" dirty="0" smtClean="0"/>
          </a:p>
          <a:p>
            <a:pPr algn="ctr"/>
            <a:endParaRPr lang="en-GB" sz="1200" i="1" dirty="0" smtClean="0"/>
          </a:p>
          <a:p>
            <a:pPr algn="ctr"/>
            <a:endParaRPr lang="en-GB" sz="1200" i="1" dirty="0" smtClean="0"/>
          </a:p>
          <a:p>
            <a:pPr algn="r"/>
            <a:r>
              <a:rPr lang="en-GB" sz="900" i="1" dirty="0" smtClean="0"/>
              <a:t>Project part funded thanks to a HRUK and Subway® Healthy Heart Grant</a:t>
            </a:r>
            <a:endParaRPr lang="en-GB" sz="1050" dirty="0"/>
          </a:p>
        </p:txBody>
      </p:sp>
      <p:pic>
        <p:nvPicPr>
          <p:cNvPr id="16" name="Picture 5"/>
          <p:cNvPicPr>
            <a:picLocks noChangeAspect="1" noChangeArrowheads="1"/>
          </p:cNvPicPr>
          <p:nvPr/>
        </p:nvPicPr>
        <p:blipFill>
          <a:blip r:embed="rId2" cstate="email"/>
          <a:srcRect/>
          <a:stretch>
            <a:fillRect/>
          </a:stretch>
        </p:blipFill>
        <p:spPr bwMode="auto">
          <a:xfrm>
            <a:off x="8100392" y="5841328"/>
            <a:ext cx="504056" cy="756026"/>
          </a:xfrm>
          <a:prstGeom prst="rect">
            <a:avLst/>
          </a:prstGeom>
          <a:noFill/>
          <a:ln w="9525">
            <a:noFill/>
            <a:miter lim="800000"/>
            <a:headEnd/>
            <a:tailEnd/>
          </a:ln>
          <a:effectLst/>
        </p:spPr>
      </p:pic>
      <p:pic>
        <p:nvPicPr>
          <p:cNvPr id="17" name="Picture 6"/>
          <p:cNvPicPr>
            <a:picLocks noChangeAspect="1" noChangeArrowheads="1"/>
          </p:cNvPicPr>
          <p:nvPr/>
        </p:nvPicPr>
        <p:blipFill>
          <a:blip r:embed="rId3" cstate="email"/>
          <a:srcRect/>
          <a:stretch>
            <a:fillRect/>
          </a:stretch>
        </p:blipFill>
        <p:spPr bwMode="auto">
          <a:xfrm>
            <a:off x="6300192" y="6093298"/>
            <a:ext cx="1584176" cy="475253"/>
          </a:xfrm>
          <a:prstGeom prst="rect">
            <a:avLst/>
          </a:prstGeom>
          <a:noFill/>
          <a:ln w="9525">
            <a:noFill/>
            <a:miter lim="800000"/>
            <a:headEnd/>
            <a:tailEnd/>
          </a:ln>
          <a:effectLst/>
        </p:spPr>
      </p:pic>
      <p:sp>
        <p:nvSpPr>
          <p:cNvPr id="18" name="Rectangle 17"/>
          <p:cNvSpPr/>
          <p:nvPr/>
        </p:nvSpPr>
        <p:spPr>
          <a:xfrm>
            <a:off x="251520" y="1196752"/>
            <a:ext cx="8640960" cy="864096"/>
          </a:xfrm>
          <a:prstGeom prst="rect">
            <a:avLst/>
          </a:prstGeom>
          <a:solidFill>
            <a:srgbClr val="0DAF0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b="1" dirty="0" smtClean="0">
                <a:effectLst>
                  <a:outerShdw blurRad="38100" dist="38100" dir="2700000" algn="tl">
                    <a:srgbClr val="000000">
                      <a:alpha val="43137"/>
                    </a:srgbClr>
                  </a:outerShdw>
                </a:effectLst>
              </a:rPr>
              <a:t>Enjoy fresh air | Do something new| Meet people | Keep fit | Learn skills</a:t>
            </a:r>
          </a:p>
          <a:p>
            <a:pPr algn="ctr"/>
            <a:r>
              <a:rPr lang="en-GB" sz="2000" b="1" dirty="0" smtClean="0">
                <a:effectLst>
                  <a:outerShdw blurRad="38100" dist="38100" dir="2700000" algn="tl">
                    <a:srgbClr val="000000">
                      <a:alpha val="43137"/>
                    </a:srgbClr>
                  </a:outerShdw>
                </a:effectLst>
              </a:rPr>
              <a:t>Lovely secret garden | No experience necessary | Chill out  time| Get outdoors </a:t>
            </a:r>
            <a:endParaRPr lang="en-GB" sz="2000" b="1" dirty="0">
              <a:effectLst>
                <a:outerShdw blurRad="38100" dist="38100" dir="2700000" algn="tl">
                  <a:srgbClr val="000000">
                    <a:alpha val="43137"/>
                  </a:srgbClr>
                </a:outerShdw>
              </a:effectLst>
            </a:endParaRPr>
          </a:p>
        </p:txBody>
      </p:sp>
      <p:pic>
        <p:nvPicPr>
          <p:cNvPr id="20" name="Picture 26" descr="http://www.southwarwickshiregps.nhs.uk/identity-cms/wp-content/uploads/2015/05/SWCCG-Logo.jpg"/>
          <p:cNvPicPr>
            <a:picLocks noChangeAspect="1" noChangeArrowheads="1"/>
          </p:cNvPicPr>
          <p:nvPr/>
        </p:nvPicPr>
        <p:blipFill>
          <a:blip r:embed="rId4" cstate="email"/>
          <a:srcRect/>
          <a:stretch>
            <a:fillRect/>
          </a:stretch>
        </p:blipFill>
        <p:spPr bwMode="auto">
          <a:xfrm>
            <a:off x="1547665" y="6093296"/>
            <a:ext cx="1908635" cy="544410"/>
          </a:xfrm>
          <a:prstGeom prst="rect">
            <a:avLst/>
          </a:prstGeom>
          <a:noFill/>
        </p:spPr>
      </p:pic>
      <p:sp>
        <p:nvSpPr>
          <p:cNvPr id="23" name="Rectangle 22"/>
          <p:cNvSpPr/>
          <p:nvPr/>
        </p:nvSpPr>
        <p:spPr>
          <a:xfrm>
            <a:off x="251520" y="5229200"/>
            <a:ext cx="8640960" cy="4320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smtClean="0"/>
              <a:t>For more information go to www.forestofhearts.com/greentherapy or to register your interest, contact </a:t>
            </a:r>
            <a:r>
              <a:rPr lang="en-GB" sz="1600" dirty="0" smtClean="0">
                <a:hlinkClick r:id="rId5"/>
              </a:rPr>
              <a:t>mandy.berry@hotmail.co.uk</a:t>
            </a:r>
            <a:r>
              <a:rPr lang="en-GB" sz="1600" dirty="0" smtClean="0"/>
              <a:t> or call 07403 749819	</a:t>
            </a:r>
            <a:endParaRPr lang="en-GB" sz="1600" dirty="0"/>
          </a:p>
        </p:txBody>
      </p:sp>
      <p:pic>
        <p:nvPicPr>
          <p:cNvPr id="6148" name="Picture 4" descr="Warwickshire County Council"/>
          <p:cNvPicPr>
            <a:picLocks noChangeAspect="1" noChangeArrowheads="1"/>
          </p:cNvPicPr>
          <p:nvPr/>
        </p:nvPicPr>
        <p:blipFill>
          <a:blip r:embed="rId6" cstate="email"/>
          <a:srcRect/>
          <a:stretch>
            <a:fillRect/>
          </a:stretch>
        </p:blipFill>
        <p:spPr bwMode="auto">
          <a:xfrm>
            <a:off x="3923928" y="6093297"/>
            <a:ext cx="1097360" cy="548680"/>
          </a:xfrm>
          <a:prstGeom prst="rect">
            <a:avLst/>
          </a:prstGeom>
          <a:noFill/>
        </p:spPr>
      </p:pic>
      <p:pic>
        <p:nvPicPr>
          <p:cNvPr id="6150" name="Picture 6" descr="http://www.artscapemanagement.com/files/cache/309bdd21566dea329b348e9ef24250a1_f305.png"/>
          <p:cNvPicPr>
            <a:picLocks noChangeAspect="1" noChangeArrowheads="1"/>
          </p:cNvPicPr>
          <p:nvPr/>
        </p:nvPicPr>
        <p:blipFill>
          <a:blip r:embed="rId7" cstate="email"/>
          <a:srcRect/>
          <a:stretch>
            <a:fillRect/>
          </a:stretch>
        </p:blipFill>
        <p:spPr bwMode="auto">
          <a:xfrm>
            <a:off x="467544" y="5877272"/>
            <a:ext cx="864096" cy="837093"/>
          </a:xfrm>
          <a:prstGeom prst="rect">
            <a:avLst/>
          </a:prstGeom>
          <a:noFill/>
        </p:spPr>
      </p:pic>
      <p:pic>
        <p:nvPicPr>
          <p:cNvPr id="26" name="Picture 25" descr="Logo Green Therapy.png"/>
          <p:cNvPicPr>
            <a:picLocks noChangeAspect="1"/>
          </p:cNvPicPr>
          <p:nvPr/>
        </p:nvPicPr>
        <p:blipFill>
          <a:blip r:embed="rId8" cstate="print"/>
          <a:stretch>
            <a:fillRect/>
          </a:stretch>
        </p:blipFill>
        <p:spPr>
          <a:xfrm>
            <a:off x="2" y="2"/>
            <a:ext cx="1595097" cy="1196323"/>
          </a:xfrm>
          <a:prstGeom prst="rect">
            <a:avLst/>
          </a:prstGeom>
        </p:spPr>
      </p:pic>
      <p:pic>
        <p:nvPicPr>
          <p:cNvPr id="27" name="Picture 26" descr="Logo Green Therapy.png"/>
          <p:cNvPicPr>
            <a:picLocks noChangeAspect="1"/>
          </p:cNvPicPr>
          <p:nvPr/>
        </p:nvPicPr>
        <p:blipFill>
          <a:blip r:embed="rId8" cstate="print"/>
          <a:stretch>
            <a:fillRect/>
          </a:stretch>
        </p:blipFill>
        <p:spPr>
          <a:xfrm>
            <a:off x="7548906" y="2"/>
            <a:ext cx="1595097" cy="1196323"/>
          </a:xfrm>
          <a:prstGeom prst="rect">
            <a:avLst/>
          </a:prstGeom>
        </p:spPr>
      </p:pic>
      <p:pic>
        <p:nvPicPr>
          <p:cNvPr id="28" name="Picture 27" descr="Bee Hotel.jpg"/>
          <p:cNvPicPr>
            <a:picLocks noChangeAspect="1"/>
          </p:cNvPicPr>
          <p:nvPr/>
        </p:nvPicPr>
        <p:blipFill>
          <a:blip r:embed="rId9" cstate="print">
            <a:lum contrast="-20000"/>
          </a:blip>
          <a:srcRect l="6300" t="6843" r="27551" b="21305"/>
          <a:stretch>
            <a:fillRect/>
          </a:stretch>
        </p:blipFill>
        <p:spPr>
          <a:xfrm flipH="1">
            <a:off x="4716016" y="2060848"/>
            <a:ext cx="4176464" cy="3096344"/>
          </a:xfrm>
          <a:prstGeom prst="rect">
            <a:avLst/>
          </a:prstGeom>
        </p:spPr>
      </p:pic>
      <p:sp>
        <p:nvSpPr>
          <p:cNvPr id="29" name="Rectangle 28"/>
          <p:cNvSpPr/>
          <p:nvPr/>
        </p:nvSpPr>
        <p:spPr>
          <a:xfrm>
            <a:off x="4644008" y="4509120"/>
            <a:ext cx="4248472"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800" dirty="0" smtClean="0">
                <a:solidFill>
                  <a:schemeClr val="tx1"/>
                </a:solidFill>
              </a:rPr>
              <a:t>Enjoy making art in nature</a:t>
            </a:r>
          </a:p>
        </p:txBody>
      </p:sp>
      <p:pic>
        <p:nvPicPr>
          <p:cNvPr id="30" name="Picture 29" descr="Herbs.jpg"/>
          <p:cNvPicPr>
            <a:picLocks noChangeAspect="1"/>
          </p:cNvPicPr>
          <p:nvPr/>
        </p:nvPicPr>
        <p:blipFill>
          <a:blip r:embed="rId10" cstate="print"/>
          <a:srcRect b="6151"/>
          <a:stretch>
            <a:fillRect/>
          </a:stretch>
        </p:blipFill>
        <p:spPr>
          <a:xfrm>
            <a:off x="179512" y="2060848"/>
            <a:ext cx="4320480" cy="3168352"/>
          </a:xfrm>
          <a:prstGeom prst="rect">
            <a:avLst/>
          </a:prstGeom>
        </p:spPr>
      </p:pic>
      <p:sp>
        <p:nvSpPr>
          <p:cNvPr id="25" name="Rounded Rectangle 24"/>
          <p:cNvSpPr/>
          <p:nvPr/>
        </p:nvSpPr>
        <p:spPr>
          <a:xfrm>
            <a:off x="4067944" y="4509120"/>
            <a:ext cx="792088" cy="720080"/>
          </a:xfrm>
          <a:prstGeom prst="roundRect">
            <a:avLst/>
          </a:prstGeom>
          <a:solidFill>
            <a:srgbClr val="0DA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t>Choose</a:t>
            </a:r>
          </a:p>
          <a:p>
            <a:pPr algn="ctr"/>
            <a:r>
              <a:rPr lang="en-GB" sz="1200" b="1" i="1" dirty="0" smtClean="0"/>
              <a:t>one or </a:t>
            </a:r>
          </a:p>
          <a:p>
            <a:pPr algn="ctr"/>
            <a:r>
              <a:rPr lang="en-GB" sz="1200" b="1" i="1" dirty="0" smtClean="0"/>
              <a:t>both</a:t>
            </a:r>
            <a:endParaRPr lang="en-GB" sz="1200" b="1" i="1" dirty="0"/>
          </a:p>
        </p:txBody>
      </p:sp>
      <p:sp>
        <p:nvSpPr>
          <p:cNvPr id="19" name="Rounded Rectangle 18"/>
          <p:cNvSpPr/>
          <p:nvPr/>
        </p:nvSpPr>
        <p:spPr>
          <a:xfrm>
            <a:off x="2771800" y="1916832"/>
            <a:ext cx="3528392" cy="1008112"/>
          </a:xfrm>
          <a:prstGeom prst="roundRect">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Places strictly limited</a:t>
            </a:r>
          </a:p>
          <a:p>
            <a:pPr algn="ctr"/>
            <a:r>
              <a:rPr lang="en-GB" sz="2800" b="1" i="1" dirty="0" smtClean="0">
                <a:solidFill>
                  <a:schemeClr val="tx1"/>
                </a:solidFill>
              </a:rPr>
              <a:t>FREE </a:t>
            </a:r>
          </a:p>
          <a:p>
            <a:pPr algn="ctr"/>
            <a:r>
              <a:rPr lang="en-GB" sz="2400" b="1" dirty="0" smtClean="0">
                <a:solidFill>
                  <a:schemeClr val="tx1"/>
                </a:solidFill>
              </a:rPr>
              <a:t>places available</a:t>
            </a:r>
            <a:endParaRPr lang="en-GB" sz="1600" dirty="0"/>
          </a:p>
        </p:txBody>
      </p:sp>
      <p:sp>
        <p:nvSpPr>
          <p:cNvPr id="31" name="Rectangle 30"/>
          <p:cNvSpPr/>
          <p:nvPr/>
        </p:nvSpPr>
        <p:spPr>
          <a:xfrm>
            <a:off x="395536" y="4509120"/>
            <a:ext cx="3528392"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800" dirty="0" smtClean="0">
                <a:solidFill>
                  <a:schemeClr val="tx1"/>
                </a:solidFill>
              </a:rPr>
              <a:t>Enjoy gardening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19672" y="1"/>
            <a:ext cx="5904656" cy="112474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4000" b="1" dirty="0" smtClean="0">
                <a:solidFill>
                  <a:srgbClr val="006600"/>
                </a:solidFill>
                <a:effectLst>
                  <a:outerShdw blurRad="38100" dist="38100" dir="2700000" algn="tl">
                    <a:srgbClr val="000000">
                      <a:alpha val="43137"/>
                    </a:srgbClr>
                  </a:outerShdw>
                </a:effectLst>
              </a:rPr>
              <a:t>Green Therapy</a:t>
            </a:r>
          </a:p>
          <a:p>
            <a:pPr algn="ctr"/>
            <a:r>
              <a:rPr lang="en-GB" sz="2000" b="1" i="1" dirty="0" smtClean="0"/>
              <a:t>The natural environment to feel better</a:t>
            </a:r>
          </a:p>
          <a:p>
            <a:pPr algn="ctr"/>
            <a:r>
              <a:rPr lang="en-GB" sz="1600" dirty="0" smtClean="0"/>
              <a:t>www.forestofhearts.com/greentherapy</a:t>
            </a:r>
            <a:endParaRPr lang="en-GB" sz="1600" dirty="0"/>
          </a:p>
        </p:txBody>
      </p:sp>
      <p:sp>
        <p:nvSpPr>
          <p:cNvPr id="10" name="Rounded Rectangle 9"/>
          <p:cNvSpPr/>
          <p:nvPr/>
        </p:nvSpPr>
        <p:spPr>
          <a:xfrm>
            <a:off x="323528" y="5589240"/>
            <a:ext cx="8640960" cy="126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b="1" i="1" dirty="0" smtClean="0"/>
              <a:t>Social prescribing is </a:t>
            </a:r>
            <a:r>
              <a:rPr lang="en-GB" sz="1400" dirty="0" smtClean="0"/>
              <a:t>about </a:t>
            </a:r>
            <a:r>
              <a:rPr lang="en-GB" sz="1400" dirty="0"/>
              <a:t>linking people up to social or physical activities in </a:t>
            </a:r>
            <a:r>
              <a:rPr lang="en-GB" sz="1400" dirty="0" smtClean="0"/>
              <a:t>the </a:t>
            </a:r>
            <a:r>
              <a:rPr lang="en-GB" sz="1400" dirty="0"/>
              <a:t>community with a wide range of </a:t>
            </a:r>
            <a:r>
              <a:rPr lang="en-GB" sz="1400" dirty="0" smtClean="0"/>
              <a:t>benefits to </a:t>
            </a:r>
            <a:r>
              <a:rPr lang="en-GB" sz="1400" b="1" i="1" dirty="0" smtClean="0"/>
              <a:t>improve health and wellbeing, reduce obesity and reduce social isolation</a:t>
            </a:r>
            <a:r>
              <a:rPr lang="en-GB" sz="1400" dirty="0" smtClean="0"/>
              <a:t> </a:t>
            </a:r>
            <a:endParaRPr lang="en-GB" sz="1400" b="1" i="1" dirty="0" smtClean="0"/>
          </a:p>
          <a:p>
            <a:pPr algn="ctr"/>
            <a:endParaRPr lang="en-GB" sz="1200" i="1" dirty="0" smtClean="0"/>
          </a:p>
          <a:p>
            <a:pPr algn="ctr"/>
            <a:endParaRPr lang="en-GB" sz="1200" i="1" dirty="0" smtClean="0"/>
          </a:p>
          <a:p>
            <a:pPr algn="ctr"/>
            <a:endParaRPr lang="en-GB" sz="1200" i="1" dirty="0" smtClean="0"/>
          </a:p>
          <a:p>
            <a:pPr algn="r"/>
            <a:r>
              <a:rPr lang="en-GB" sz="900" i="1" dirty="0" smtClean="0"/>
              <a:t>Project part funded thanks to a HRUK and Subway® Healthy Heart Grant</a:t>
            </a:r>
            <a:endParaRPr lang="en-GB" sz="1050" dirty="0"/>
          </a:p>
        </p:txBody>
      </p:sp>
      <p:pic>
        <p:nvPicPr>
          <p:cNvPr id="16" name="Picture 5"/>
          <p:cNvPicPr>
            <a:picLocks noChangeAspect="1" noChangeArrowheads="1"/>
          </p:cNvPicPr>
          <p:nvPr/>
        </p:nvPicPr>
        <p:blipFill>
          <a:blip r:embed="rId2" cstate="email"/>
          <a:srcRect/>
          <a:stretch>
            <a:fillRect/>
          </a:stretch>
        </p:blipFill>
        <p:spPr bwMode="auto">
          <a:xfrm>
            <a:off x="8100392" y="5841328"/>
            <a:ext cx="504056" cy="756026"/>
          </a:xfrm>
          <a:prstGeom prst="rect">
            <a:avLst/>
          </a:prstGeom>
          <a:noFill/>
          <a:ln w="9525">
            <a:noFill/>
            <a:miter lim="800000"/>
            <a:headEnd/>
            <a:tailEnd/>
          </a:ln>
          <a:effectLst/>
        </p:spPr>
      </p:pic>
      <p:pic>
        <p:nvPicPr>
          <p:cNvPr id="17" name="Picture 6"/>
          <p:cNvPicPr>
            <a:picLocks noChangeAspect="1" noChangeArrowheads="1"/>
          </p:cNvPicPr>
          <p:nvPr/>
        </p:nvPicPr>
        <p:blipFill>
          <a:blip r:embed="rId3" cstate="email"/>
          <a:srcRect/>
          <a:stretch>
            <a:fillRect/>
          </a:stretch>
        </p:blipFill>
        <p:spPr bwMode="auto">
          <a:xfrm>
            <a:off x="5940152" y="6093298"/>
            <a:ext cx="1584176" cy="475253"/>
          </a:xfrm>
          <a:prstGeom prst="rect">
            <a:avLst/>
          </a:prstGeom>
          <a:noFill/>
          <a:ln w="9525">
            <a:noFill/>
            <a:miter lim="800000"/>
            <a:headEnd/>
            <a:tailEnd/>
          </a:ln>
          <a:effectLst/>
        </p:spPr>
      </p:pic>
      <p:pic>
        <p:nvPicPr>
          <p:cNvPr id="20" name="Picture 26" descr="http://www.southwarwickshiregps.nhs.uk/identity-cms/wp-content/uploads/2015/05/SWCCG-Logo.jpg"/>
          <p:cNvPicPr>
            <a:picLocks noChangeAspect="1" noChangeArrowheads="1"/>
          </p:cNvPicPr>
          <p:nvPr/>
        </p:nvPicPr>
        <p:blipFill>
          <a:blip r:embed="rId4" cstate="email"/>
          <a:srcRect/>
          <a:stretch>
            <a:fillRect/>
          </a:stretch>
        </p:blipFill>
        <p:spPr bwMode="auto">
          <a:xfrm>
            <a:off x="1763688" y="6093296"/>
            <a:ext cx="1908635" cy="544410"/>
          </a:xfrm>
          <a:prstGeom prst="rect">
            <a:avLst/>
          </a:prstGeom>
          <a:noFill/>
        </p:spPr>
      </p:pic>
      <p:sp>
        <p:nvSpPr>
          <p:cNvPr id="22" name="Rectangle 21"/>
          <p:cNvSpPr/>
          <p:nvPr/>
        </p:nvSpPr>
        <p:spPr>
          <a:xfrm>
            <a:off x="323528" y="3789040"/>
            <a:ext cx="8496944"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smtClean="0"/>
              <a:t>For more information go to www.forestofhearts.com/greentherapy or to register your interest, contact </a:t>
            </a:r>
            <a:r>
              <a:rPr lang="en-GB" dirty="0" smtClean="0">
                <a:hlinkClick r:id="rId5"/>
              </a:rPr>
              <a:t>mandy.berry@hotmail.co.uk</a:t>
            </a:r>
            <a:r>
              <a:rPr lang="en-GB" dirty="0" smtClean="0"/>
              <a:t> or call 07403 749819</a:t>
            </a:r>
            <a:endParaRPr lang="en-GB" dirty="0"/>
          </a:p>
        </p:txBody>
      </p:sp>
      <p:graphicFrame>
        <p:nvGraphicFramePr>
          <p:cNvPr id="24" name="Table 23"/>
          <p:cNvGraphicFramePr>
            <a:graphicFrameLocks noGrp="1"/>
          </p:cNvGraphicFramePr>
          <p:nvPr/>
        </p:nvGraphicFramePr>
        <p:xfrm>
          <a:off x="323531" y="4797153"/>
          <a:ext cx="5976664" cy="742623"/>
        </p:xfrm>
        <a:graphic>
          <a:graphicData uri="http://schemas.openxmlformats.org/drawingml/2006/table">
            <a:tbl>
              <a:tblPr firstRow="1" bandRow="1">
                <a:tableStyleId>{5940675A-B579-460E-94D1-54222C63F5DA}</a:tableStyleId>
              </a:tblPr>
              <a:tblGrid>
                <a:gridCol w="1762348"/>
                <a:gridCol w="2222095"/>
                <a:gridCol w="1992221"/>
              </a:tblGrid>
              <a:tr h="312736">
                <a:tc>
                  <a:txBody>
                    <a:bodyPr/>
                    <a:lstStyle/>
                    <a:p>
                      <a:r>
                        <a:rPr lang="en-GB" sz="1600" b="1" dirty="0" smtClean="0"/>
                        <a:t>Twitter</a:t>
                      </a:r>
                      <a:endParaRPr lang="en-GB" sz="1600" b="1" dirty="0"/>
                    </a:p>
                  </a:txBody>
                  <a:tcPr/>
                </a:tc>
                <a:tc>
                  <a:txBody>
                    <a:bodyPr/>
                    <a:lstStyle/>
                    <a:p>
                      <a:r>
                        <a:rPr lang="en-GB" sz="1600" b="1" dirty="0" err="1" smtClean="0"/>
                        <a:t>Facebook</a:t>
                      </a:r>
                      <a:endParaRPr lang="en-GB" sz="1600" b="1" dirty="0"/>
                    </a:p>
                  </a:txBody>
                  <a:tcPr/>
                </a:tc>
                <a:tc>
                  <a:txBody>
                    <a:bodyPr/>
                    <a:lstStyle/>
                    <a:p>
                      <a:r>
                        <a:rPr lang="en-GB" sz="1600" b="1" dirty="0" smtClean="0"/>
                        <a:t>Website</a:t>
                      </a:r>
                      <a:endParaRPr lang="en-GB" sz="1600" b="1" dirty="0"/>
                    </a:p>
                  </a:txBody>
                  <a:tcPr/>
                </a:tc>
              </a:tr>
              <a:tr h="407343">
                <a:tc>
                  <a:txBody>
                    <a:bodyPr/>
                    <a:lstStyle/>
                    <a:p>
                      <a:r>
                        <a:rPr lang="en-GB" sz="1600" dirty="0" smtClean="0"/>
                        <a:t>@</a:t>
                      </a:r>
                      <a:r>
                        <a:rPr lang="en-GB" sz="1600" dirty="0" err="1" smtClean="0"/>
                        <a:t>forestofhearts</a:t>
                      </a:r>
                      <a:endParaRPr lang="en-GB" sz="1600" dirty="0"/>
                    </a:p>
                  </a:txBody>
                  <a:tcPr/>
                </a:tc>
                <a:tc>
                  <a:txBody>
                    <a:bodyPr/>
                    <a:lstStyle/>
                    <a:p>
                      <a:r>
                        <a:rPr lang="en-GB" sz="1600" dirty="0" err="1" smtClean="0"/>
                        <a:t>forestofheartsStratford</a:t>
                      </a:r>
                      <a:endParaRPr lang="en-GB" sz="1600" dirty="0"/>
                    </a:p>
                  </a:txBody>
                  <a:tcPr/>
                </a:tc>
                <a:tc>
                  <a:txBody>
                    <a:bodyPr/>
                    <a:lstStyle/>
                    <a:p>
                      <a:r>
                        <a:rPr lang="en-GB" sz="1600" dirty="0" smtClean="0"/>
                        <a:t>Forestofhearts.com</a:t>
                      </a:r>
                      <a:endParaRPr lang="en-GB" sz="1600" dirty="0"/>
                    </a:p>
                  </a:txBody>
                  <a:tcPr/>
                </a:tc>
              </a:tr>
            </a:tbl>
          </a:graphicData>
        </a:graphic>
      </p:graphicFrame>
      <p:pic>
        <p:nvPicPr>
          <p:cNvPr id="13" name="Picture 6" descr="http://www.artscapemanagement.com/files/cache/309bdd21566dea329b348e9ef24250a1_f305.png"/>
          <p:cNvPicPr>
            <a:picLocks noChangeAspect="1" noChangeArrowheads="1"/>
          </p:cNvPicPr>
          <p:nvPr/>
        </p:nvPicPr>
        <p:blipFill>
          <a:blip r:embed="rId6" cstate="email"/>
          <a:srcRect/>
          <a:stretch>
            <a:fillRect/>
          </a:stretch>
        </p:blipFill>
        <p:spPr bwMode="auto">
          <a:xfrm>
            <a:off x="539552" y="5877272"/>
            <a:ext cx="864096" cy="837093"/>
          </a:xfrm>
          <a:prstGeom prst="rect">
            <a:avLst/>
          </a:prstGeom>
          <a:noFill/>
        </p:spPr>
      </p:pic>
      <p:pic>
        <p:nvPicPr>
          <p:cNvPr id="14" name="Picture 4" descr="Warwickshire County Council"/>
          <p:cNvPicPr>
            <a:picLocks noChangeAspect="1" noChangeArrowheads="1"/>
          </p:cNvPicPr>
          <p:nvPr/>
        </p:nvPicPr>
        <p:blipFill>
          <a:blip r:embed="rId7" cstate="email"/>
          <a:srcRect/>
          <a:stretch>
            <a:fillRect/>
          </a:stretch>
        </p:blipFill>
        <p:spPr bwMode="auto">
          <a:xfrm>
            <a:off x="3923928" y="6165306"/>
            <a:ext cx="1097360" cy="548680"/>
          </a:xfrm>
          <a:prstGeom prst="rect">
            <a:avLst/>
          </a:prstGeom>
          <a:noFill/>
        </p:spPr>
      </p:pic>
      <p:graphicFrame>
        <p:nvGraphicFramePr>
          <p:cNvPr id="15" name="Table 14"/>
          <p:cNvGraphicFramePr>
            <a:graphicFrameLocks noGrp="1"/>
          </p:cNvGraphicFramePr>
          <p:nvPr/>
        </p:nvGraphicFramePr>
        <p:xfrm>
          <a:off x="323529" y="2124053"/>
          <a:ext cx="8424936" cy="1463040"/>
        </p:xfrm>
        <a:graphic>
          <a:graphicData uri="http://schemas.openxmlformats.org/drawingml/2006/table">
            <a:tbl>
              <a:tblPr firstRow="1" bandRow="1">
                <a:tableStyleId>{5940675A-B579-460E-94D1-54222C63F5DA}</a:tableStyleId>
              </a:tblPr>
              <a:tblGrid>
                <a:gridCol w="2808312"/>
                <a:gridCol w="2808312"/>
                <a:gridCol w="2808312"/>
              </a:tblGrid>
              <a:tr h="358361">
                <a:tc rowSpan="3">
                  <a:txBody>
                    <a:bodyPr/>
                    <a:lstStyle/>
                    <a:p>
                      <a:r>
                        <a:rPr lang="en-GB" sz="1800" b="1" i="1" dirty="0" smtClean="0"/>
                        <a:t>The Secret Garden </a:t>
                      </a:r>
                    </a:p>
                    <a:p>
                      <a:r>
                        <a:rPr lang="en-GB" sz="1800" dirty="0" err="1" smtClean="0"/>
                        <a:t>Lifeways</a:t>
                      </a:r>
                      <a:r>
                        <a:rPr lang="en-GB" sz="1800" dirty="0" smtClean="0"/>
                        <a:t> Centre</a:t>
                      </a:r>
                    </a:p>
                    <a:p>
                      <a:r>
                        <a:rPr lang="en-GB" sz="1800" dirty="0" smtClean="0"/>
                        <a:t>30 Albany</a:t>
                      </a:r>
                      <a:r>
                        <a:rPr lang="en-GB" sz="1800" baseline="0" dirty="0" smtClean="0"/>
                        <a:t> Road</a:t>
                      </a:r>
                    </a:p>
                    <a:p>
                      <a:r>
                        <a:rPr lang="en-GB" sz="1800" baseline="0" dirty="0" smtClean="0"/>
                        <a:t>Stratford upon Avon</a:t>
                      </a:r>
                    </a:p>
                    <a:p>
                      <a:r>
                        <a:rPr lang="en-GB" sz="1800" baseline="0" dirty="0" smtClean="0"/>
                        <a:t>CV37 6PG</a:t>
                      </a:r>
                      <a:endParaRPr lang="en-GB" sz="1800" dirty="0"/>
                    </a:p>
                  </a:txBody>
                  <a:tcPr/>
                </a:tc>
                <a:tc>
                  <a:txBody>
                    <a:bodyPr/>
                    <a:lstStyle/>
                    <a:p>
                      <a:pPr algn="ctr"/>
                      <a:r>
                        <a:rPr lang="en-GB" sz="2000" b="1" dirty="0" smtClean="0"/>
                        <a:t>Garden Gym</a:t>
                      </a:r>
                      <a:endParaRPr lang="en-GB" sz="2000" b="1" dirty="0"/>
                    </a:p>
                  </a:txBody>
                  <a:tcPr/>
                </a:tc>
                <a:tc>
                  <a:txBody>
                    <a:bodyPr/>
                    <a:lstStyle/>
                    <a:p>
                      <a:pPr algn="ctr"/>
                      <a:r>
                        <a:rPr lang="en-GB" sz="2000" b="1" dirty="0" smtClean="0"/>
                        <a:t>Grow Create</a:t>
                      </a:r>
                      <a:endParaRPr lang="en-GB" sz="2000" b="1" dirty="0"/>
                    </a:p>
                  </a:txBody>
                  <a:tcPr/>
                </a:tc>
              </a:tr>
              <a:tr h="358361">
                <a:tc vMerge="1">
                  <a:txBody>
                    <a:bodyPr/>
                    <a:lstStyle/>
                    <a:p>
                      <a:endParaRPr lang="en-GB" dirty="0"/>
                    </a:p>
                  </a:txBody>
                  <a:tcPr/>
                </a:tc>
                <a:tc>
                  <a:txBody>
                    <a:bodyPr/>
                    <a:lstStyle/>
                    <a:p>
                      <a:pPr algn="ctr"/>
                      <a:r>
                        <a:rPr lang="en-GB" sz="2000" b="1" dirty="0" smtClean="0"/>
                        <a:t>11.30</a:t>
                      </a:r>
                      <a:r>
                        <a:rPr lang="en-GB" sz="2000" b="1" baseline="0" dirty="0" smtClean="0"/>
                        <a:t> – 13.00</a:t>
                      </a:r>
                      <a:endParaRPr lang="en-GB" sz="2000" b="1" dirty="0"/>
                    </a:p>
                  </a:txBody>
                  <a:tcPr/>
                </a:tc>
                <a:tc>
                  <a:txBody>
                    <a:bodyPr/>
                    <a:lstStyle/>
                    <a:p>
                      <a:pPr algn="ctr"/>
                      <a:r>
                        <a:rPr lang="en-GB" sz="2000" b="1" dirty="0" smtClean="0"/>
                        <a:t>11.30</a:t>
                      </a:r>
                      <a:r>
                        <a:rPr lang="en-GB" sz="2000" b="1" baseline="0" dirty="0" smtClean="0"/>
                        <a:t> – 13.00</a:t>
                      </a:r>
                      <a:endParaRPr lang="en-GB" sz="2000" b="1" dirty="0"/>
                    </a:p>
                  </a:txBody>
                  <a:tcPr/>
                </a:tc>
              </a:tr>
              <a:tr h="589904">
                <a:tc vMerge="1">
                  <a:txBody>
                    <a:bodyPr/>
                    <a:lstStyle/>
                    <a:p>
                      <a:endParaRPr lang="en-GB" dirty="0"/>
                    </a:p>
                  </a:txBody>
                  <a:tcPr/>
                </a:tc>
                <a:tc>
                  <a:txBody>
                    <a:bodyPr/>
                    <a:lstStyle/>
                    <a:p>
                      <a:pPr algn="ctr"/>
                      <a:r>
                        <a:rPr lang="en-GB" sz="2000" b="1" dirty="0" smtClean="0"/>
                        <a:t>14.00</a:t>
                      </a:r>
                      <a:r>
                        <a:rPr lang="en-GB" sz="2000" b="1" baseline="0" dirty="0" smtClean="0"/>
                        <a:t>  - 15.30</a:t>
                      </a:r>
                      <a:endParaRPr lang="en-GB" sz="2000" b="1" dirty="0"/>
                    </a:p>
                  </a:txBody>
                  <a:tcPr/>
                </a:tc>
                <a:tc>
                  <a:txBody>
                    <a:bodyPr/>
                    <a:lstStyle/>
                    <a:p>
                      <a:pPr algn="ctr"/>
                      <a:r>
                        <a:rPr lang="en-GB" sz="2000" b="1" dirty="0" smtClean="0"/>
                        <a:t>14.00</a:t>
                      </a:r>
                      <a:r>
                        <a:rPr lang="en-GB" sz="2000" b="1" baseline="0" dirty="0" smtClean="0"/>
                        <a:t>  - 15.30</a:t>
                      </a:r>
                      <a:endParaRPr lang="en-GB" sz="2000" b="1" dirty="0"/>
                    </a:p>
                  </a:txBody>
                  <a:tcPr/>
                </a:tc>
              </a:tr>
            </a:tbl>
          </a:graphicData>
        </a:graphic>
      </p:graphicFrame>
      <p:sp>
        <p:nvSpPr>
          <p:cNvPr id="25" name="Rounded Rectangle 24"/>
          <p:cNvSpPr/>
          <p:nvPr/>
        </p:nvSpPr>
        <p:spPr>
          <a:xfrm>
            <a:off x="6516216" y="4725143"/>
            <a:ext cx="2376264" cy="864097"/>
          </a:xfrm>
          <a:prstGeom prst="roundRect">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Places strictly limited</a:t>
            </a:r>
          </a:p>
          <a:p>
            <a:pPr algn="ctr"/>
            <a:r>
              <a:rPr lang="en-GB" sz="2400" b="1" i="1" dirty="0" smtClean="0">
                <a:solidFill>
                  <a:schemeClr val="tx1"/>
                </a:solidFill>
              </a:rPr>
              <a:t>FREE </a:t>
            </a:r>
          </a:p>
          <a:p>
            <a:pPr algn="ctr"/>
            <a:r>
              <a:rPr lang="en-GB" sz="2000" b="1" dirty="0" smtClean="0">
                <a:solidFill>
                  <a:schemeClr val="tx1"/>
                </a:solidFill>
              </a:rPr>
              <a:t>places available</a:t>
            </a:r>
            <a:endParaRPr lang="en-GB" sz="1600" dirty="0"/>
          </a:p>
        </p:txBody>
      </p:sp>
      <p:sp>
        <p:nvSpPr>
          <p:cNvPr id="27" name="Rectangle 26"/>
          <p:cNvSpPr/>
          <p:nvPr/>
        </p:nvSpPr>
        <p:spPr>
          <a:xfrm>
            <a:off x="251520" y="1196752"/>
            <a:ext cx="8640960" cy="864096"/>
          </a:xfrm>
          <a:prstGeom prst="rect">
            <a:avLst/>
          </a:prstGeom>
          <a:solidFill>
            <a:srgbClr val="0DAF0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b="1" dirty="0" smtClean="0">
                <a:effectLst>
                  <a:outerShdw blurRad="38100" dist="38100" dir="2700000" algn="tl">
                    <a:srgbClr val="000000">
                      <a:alpha val="43137"/>
                    </a:srgbClr>
                  </a:outerShdw>
                </a:effectLst>
              </a:rPr>
              <a:t>Enjoy fresh air | Do something new| Meet people | Keep fit | Learn skills</a:t>
            </a:r>
          </a:p>
          <a:p>
            <a:pPr algn="ctr"/>
            <a:r>
              <a:rPr lang="en-GB" sz="2000" b="1" dirty="0" smtClean="0">
                <a:effectLst>
                  <a:outerShdw blurRad="38100" dist="38100" dir="2700000" algn="tl">
                    <a:srgbClr val="000000">
                      <a:alpha val="43137"/>
                    </a:srgbClr>
                  </a:outerShdw>
                </a:effectLst>
              </a:rPr>
              <a:t>Lovely secret garden | No experience necessary | Chill out  time| Get outdoors </a:t>
            </a:r>
            <a:endParaRPr lang="en-GB" sz="2000" b="1" dirty="0">
              <a:effectLst>
                <a:outerShdw blurRad="38100" dist="38100" dir="2700000" algn="tl">
                  <a:srgbClr val="000000">
                    <a:alpha val="43137"/>
                  </a:srgbClr>
                </a:outerShdw>
              </a:effectLst>
            </a:endParaRPr>
          </a:p>
        </p:txBody>
      </p:sp>
      <p:pic>
        <p:nvPicPr>
          <p:cNvPr id="18" name="Picture 17" descr="Logo Green Therapy.png"/>
          <p:cNvPicPr>
            <a:picLocks noChangeAspect="1"/>
          </p:cNvPicPr>
          <p:nvPr/>
        </p:nvPicPr>
        <p:blipFill>
          <a:blip r:embed="rId8" cstate="print"/>
          <a:stretch>
            <a:fillRect/>
          </a:stretch>
        </p:blipFill>
        <p:spPr>
          <a:xfrm>
            <a:off x="2" y="2"/>
            <a:ext cx="1595097" cy="1196323"/>
          </a:xfrm>
          <a:prstGeom prst="rect">
            <a:avLst/>
          </a:prstGeom>
        </p:spPr>
      </p:pic>
      <p:pic>
        <p:nvPicPr>
          <p:cNvPr id="21" name="Picture 20" descr="Logo Green Therapy.png"/>
          <p:cNvPicPr>
            <a:picLocks noChangeAspect="1"/>
          </p:cNvPicPr>
          <p:nvPr/>
        </p:nvPicPr>
        <p:blipFill>
          <a:blip r:embed="rId8" cstate="print"/>
          <a:stretch>
            <a:fillRect/>
          </a:stretch>
        </p:blipFill>
        <p:spPr>
          <a:xfrm>
            <a:off x="7548906" y="2"/>
            <a:ext cx="1595097" cy="119632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lh3.googleusercontent.com/YNLB3Gvgs3k9iX8yB7w2Cmg5bFTBAXIA7CqK3yFExvHHBB3BHAvUaRBFgyVTKt81W66l4_BkJXPjWZvBtaFFepYzVLOQ7YDRjD_4D4XNHFH8vO9-osx1nVTv4rXTJOl1D_UCorm8L4Ysw6i9ylrjJ0-Q0EzbBG3T2SiWeBXPCGTtc4y_WQ_P5gO8LnbuH6eWEjqxsZdYp2em-EKaWHeJQvS0JDUrbdsYMkOu6qU5ewxLZZMMXInFZtGRx8JMTb33KZtkCZdPImrpJ5LGan5gPeBB18ymRSN_3O-KGu71Oaqf5sleTLX7d6hTn6YhmFDBBVdEI-PUZsOAd8DMK_QHU4lCyHFLHAffFTZug_fMMucgwBsKT2wtkTpVT4erNVamnQXkaWb67-FEvVJQ2gS8PA7Mrozhjfuxn-UP6pGKbi-gEXIKmH0aij_21G8eDOLN-bFFTL0LG4la8JQjBCVRi-qUorsLO5OcjUlXvQM7B16sjLvK7nRtV_hGp5J0nDQZw76neIRkmu9NS-qXq_N-wFNXCUR5jARSyeT7hwy7E9Qfo4Qb-fKKOMLfmnE-4lwFON9u_ID0vne5cIrDlj2rPgrNq7sk9NYoOpawHwj7u8lALK_xpnxpnCjSUzOCdd9WVjbjUq7870RDw5QYfxvSiW-oG6eLIGQnxQ=w818-h613-no"/>
          <p:cNvPicPr>
            <a:picLocks noChangeAspect="1" noChangeArrowheads="1"/>
          </p:cNvPicPr>
          <p:nvPr/>
        </p:nvPicPr>
        <p:blipFill>
          <a:blip r:embed="rId2" cstate="email"/>
          <a:srcRect/>
          <a:stretch>
            <a:fillRect/>
          </a:stretch>
        </p:blipFill>
        <p:spPr bwMode="auto">
          <a:xfrm>
            <a:off x="0" y="0"/>
            <a:ext cx="9237531" cy="6858000"/>
          </a:xfrm>
          <a:prstGeom prst="rect">
            <a:avLst/>
          </a:prstGeom>
          <a:noFill/>
        </p:spPr>
      </p:pic>
      <p:sp>
        <p:nvSpPr>
          <p:cNvPr id="3" name="Rectangle 2"/>
          <p:cNvSpPr/>
          <p:nvPr/>
        </p:nvSpPr>
        <p:spPr>
          <a:xfrm>
            <a:off x="0" y="4509120"/>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37 </a:t>
            </a:r>
            <a:r>
              <a:rPr lang="en-GB" sz="6600" dirty="0" err="1" smtClean="0"/>
              <a:t>Signposters</a:t>
            </a:r>
            <a:r>
              <a:rPr lang="en-GB" sz="6600" dirty="0" smtClean="0"/>
              <a:t> engaged </a:t>
            </a:r>
            <a:endParaRPr lang="en-GB" sz="6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lh3.googleusercontent.com/RjC5ihiYA3Q_ngmEegbf20RwruarQuzzGikEiWbnkXVPNeCMIQ6zx_EdG765d2gvqze9mxXCCD4ABd5W8EodKWuyOJZwggvcdn1LK_GIFv_CoKUadh-XLDPDbLr4nFksYzQe-DYCk4xYIh2sq5LbKn-Ll2e59DsW1Y0uznuytHdvWl5o7DCG2uGbhNYigfuAwEFXGayaOuxrJSxEvMadIvg3v1gMdwKCC7w7KPNxPAJDAO1XNSaT6GEeE1ir4hOddfBd9KLRG_egJ3CScj_hggwIP5bXcPQt_DTPXFoJaFLH1IK27c4syUb8_chJhi5jqVmPbHkVdwauKBd7VrfUfCgJPzknKsLNtu7u1HW_vVZlAaTltEv3rA8645rawRC5rONqt0rMoONMLZi_sXsu_DQmreVgDEtyi1txJCtCRpNkI48R_UgE4yzD5MKCQstzd0JxOEStKzik_VlEwF0-MRsjup4VNFdJRmSAynJ6XVeLvdn6LZebg8m0gCgr3LOaSofesuzw4ifpwoH921lThih_w93I5RUPi_2gygozHrjSKThQ8CglBLPJQNyjrtIBpsHWSozzvVxBC7qJykGOuYcNS1ZoGp0PQp8GZTM7AqqG1YfKbwT5zwL6wsR9bPiPue6KV9nTKqRjB8S8VjDZcVx35jQ8jwPy3g=w818-h613-no"/>
          <p:cNvPicPr>
            <a:picLocks noChangeAspect="1" noChangeArrowheads="1"/>
          </p:cNvPicPr>
          <p:nvPr/>
        </p:nvPicPr>
        <p:blipFill>
          <a:blip r:embed="rId2" cstate="email"/>
          <a:srcRect/>
          <a:stretch>
            <a:fillRect/>
          </a:stretch>
        </p:blipFill>
        <p:spPr bwMode="auto">
          <a:xfrm>
            <a:off x="0" y="-1"/>
            <a:ext cx="9144000" cy="6860799"/>
          </a:xfrm>
          <a:prstGeom prst="rect">
            <a:avLst/>
          </a:prstGeom>
          <a:noFill/>
        </p:spPr>
      </p:pic>
      <p:sp>
        <p:nvSpPr>
          <p:cNvPr id="3" name="Rectangle 2"/>
          <p:cNvSpPr/>
          <p:nvPr/>
        </p:nvSpPr>
        <p:spPr>
          <a:xfrm>
            <a:off x="0" y="0"/>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25 </a:t>
            </a:r>
            <a:r>
              <a:rPr lang="en-GB" sz="6600" dirty="0" smtClean="0"/>
              <a:t>VIPs engaged </a:t>
            </a:r>
            <a:endParaRPr lang="en-GB" sz="6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ERtjJluSaai4W-iXTiAwxNM5jUQb2kK4S1sEgbTBwFtUi2JRX5b7xBBFQe7LHHYVMPnkPzm6CcK9NT8o7splubulSQy0WYJ-KwSwb8Y7bzK9z87acLs504PcaqV2oIiuB-4uaqntJbNwbhjzOeDmSeHChaBvILGS0UWR-5_tkJNO6u09gGZfAMKrj0_sVkV_NLHaGeKDGDnwmdp623KffH5YoyBxHI_GvULWtInOAoLrxOljynYBqBf9wk-NzkHvmDrcyYCSJ7ouZh-lETGJHO5EX9zBNViEsYzRchESZzFgjeXEhTifYeOMzX8P3TJ66qKkLr75zY2ooxWqUM38AxJStymPcVQToi5CKvyUQPFxnY7l9iJR39_Vxj470pL4-H_NStmB8rFID0t4D5N6wZFYp9vS8Hd5n1GdRtkViFubm8ALLpzPjYAB3-IdHdctN9FE8PYQipaE11OA-9PngXIqTlpqyuNUZ-XsatxbC2ztHZ21llkQVVQ18dRecL71TCLD5j7_EUA5WbtF6yiVRP7LrM23ZHXSZ4rEnfy1GYSjiRGqXA3OB3go8xSibP91O61LI3KifOiprHJ5hq1NqKU4B2nUZesTGchPel6_yzho5NwxOXQNc5DHd9Dd5Pv6ZNV-u884haY8MCx8iVw6BU9btIMLcE_4yA=w908-h681-no"/>
          <p:cNvPicPr>
            <a:picLocks noChangeAspect="1" noChangeArrowheads="1"/>
          </p:cNvPicPr>
          <p:nvPr/>
        </p:nvPicPr>
        <p:blipFill>
          <a:blip r:embed="rId2" cstate="email"/>
          <a:srcRect/>
          <a:stretch>
            <a:fillRect/>
          </a:stretch>
        </p:blipFill>
        <p:spPr bwMode="auto">
          <a:xfrm>
            <a:off x="0" y="1"/>
            <a:ext cx="9144000" cy="6858000"/>
          </a:xfrm>
          <a:prstGeom prst="rect">
            <a:avLst/>
          </a:prstGeom>
          <a:noFill/>
        </p:spPr>
      </p:pic>
      <p:sp>
        <p:nvSpPr>
          <p:cNvPr id="3" name="Rectangle 2"/>
          <p:cNvSpPr/>
          <p:nvPr/>
        </p:nvSpPr>
        <p:spPr>
          <a:xfrm>
            <a:off x="0" y="476672"/>
            <a:ext cx="9324528" cy="980728"/>
          </a:xfrm>
          <a:prstGeom prst="rect">
            <a:avLst/>
          </a:prstGeom>
          <a:solidFill>
            <a:srgbClr val="000000">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6600" dirty="0" smtClean="0"/>
              <a:t>88 new</a:t>
            </a:r>
            <a:r>
              <a:rPr lang="en-GB" sz="6600" dirty="0" smtClean="0"/>
              <a:t> </a:t>
            </a:r>
            <a:r>
              <a:rPr lang="en-GB" sz="6600" dirty="0" smtClean="0"/>
              <a:t>vegetables grown</a:t>
            </a:r>
            <a:endParaRPr lang="en-GB" sz="6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1542</Words>
  <Application>Microsoft Office PowerPoint</Application>
  <PresentationFormat>On-screen Show (4:3)</PresentationFormat>
  <Paragraphs>204</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Content</vt:lpstr>
      <vt:lpstr>Overview</vt:lpstr>
      <vt:lpstr>Evaluation methods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Success Story - Debbie</vt:lpstr>
      <vt:lpstr>Slide 20</vt:lpstr>
      <vt:lpstr>Success Story</vt:lpstr>
      <vt:lpstr>Slide 22</vt:lpstr>
      <vt:lpstr>Slide 23</vt:lpstr>
      <vt:lpstr>James- Manager of Lifeways  </vt:lpstr>
      <vt:lpstr>Slide 25</vt:lpstr>
      <vt:lpstr>How are you doing results</vt:lpstr>
      <vt:lpstr>Green Therapy Training for Signposters - Feedback</vt:lpstr>
      <vt:lpstr>What did you think/feel/see/do/experience that was of benefit to you?</vt:lpstr>
      <vt:lpstr>What did you think/feel/see/do/experience that was of benefit to you?</vt:lpstr>
      <vt:lpstr>What did you think/feel/see/do/experience that was of benefit to you?</vt:lpstr>
      <vt:lpstr>What has been enjoyable and/or useful about today?</vt:lpstr>
      <vt:lpstr>What has been enjoyable and/or useful about today?</vt:lpstr>
      <vt:lpstr>What improvements could be made?</vt:lpstr>
      <vt:lpstr>What do we need to do to make Green Therapy successful?</vt:lpstr>
      <vt:lpstr>Slide 35</vt:lpstr>
      <vt:lpstr>Next steps</vt:lpstr>
      <vt:lpstr>Slide 37</vt:lpstr>
      <vt:lpstr>Slide 38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Therapy </dc:title>
  <dc:creator>CaroleLongden</dc:creator>
  <cp:lastModifiedBy>CaroleLongden</cp:lastModifiedBy>
  <cp:revision>19</cp:revision>
  <dcterms:created xsi:type="dcterms:W3CDTF">2018-07-09T14:13:24Z</dcterms:created>
  <dcterms:modified xsi:type="dcterms:W3CDTF">2018-07-22T10:14:38Z</dcterms:modified>
</cp:coreProperties>
</file>