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397" r:id="rId3"/>
    <p:sldId id="399" r:id="rId4"/>
    <p:sldId id="400" r:id="rId5"/>
    <p:sldId id="401" r:id="rId6"/>
    <p:sldId id="405" r:id="rId7"/>
    <p:sldId id="406" r:id="rId8"/>
    <p:sldId id="407" r:id="rId9"/>
    <p:sldId id="408" r:id="rId10"/>
    <p:sldId id="409" r:id="rId11"/>
    <p:sldId id="296" r:id="rId12"/>
    <p:sldId id="396" r:id="rId13"/>
    <p:sldId id="410" r:id="rId14"/>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7D33"/>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72201" autoAdjust="0"/>
  </p:normalViewPr>
  <p:slideViewPr>
    <p:cSldViewPr>
      <p:cViewPr varScale="1">
        <p:scale>
          <a:sx n="78" d="100"/>
          <a:sy n="78" d="100"/>
        </p:scale>
        <p:origin x="173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3264" y="38"/>
      </p:cViewPr>
      <p:guideLst>
        <p:guide orient="horz" pos="3134"/>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6887"/>
          </a:xfrm>
          <a:prstGeom prst="rect">
            <a:avLst/>
          </a:prstGeom>
        </p:spPr>
        <p:txBody>
          <a:bodyPr vert="horz" lIns="91394" tIns="45697" rIns="91394" bIns="45697" rtlCol="0"/>
          <a:lstStyle>
            <a:lvl1pPr algn="l">
              <a:defRPr sz="1200"/>
            </a:lvl1pPr>
          </a:lstStyle>
          <a:p>
            <a:endParaRPr lang="en-GB"/>
          </a:p>
        </p:txBody>
      </p:sp>
      <p:sp>
        <p:nvSpPr>
          <p:cNvPr id="3" name="Date Placeholder 2"/>
          <p:cNvSpPr>
            <a:spLocks noGrp="1"/>
          </p:cNvSpPr>
          <p:nvPr>
            <p:ph type="dt" idx="1"/>
          </p:nvPr>
        </p:nvSpPr>
        <p:spPr>
          <a:xfrm>
            <a:off x="3884612" y="1"/>
            <a:ext cx="2971800" cy="496887"/>
          </a:xfrm>
          <a:prstGeom prst="rect">
            <a:avLst/>
          </a:prstGeom>
        </p:spPr>
        <p:txBody>
          <a:bodyPr vert="horz" lIns="91394" tIns="45697" rIns="91394" bIns="45697" rtlCol="0"/>
          <a:lstStyle>
            <a:lvl1pPr algn="r">
              <a:defRPr sz="1200"/>
            </a:lvl1pPr>
          </a:lstStyle>
          <a:p>
            <a:fld id="{F7380AC9-DAB1-4A7F-BD4E-C40E7BEF72D2}" type="datetimeFigureOut">
              <a:rPr lang="en-GB" smtClean="0"/>
              <a:pPr/>
              <a:t>18/04/2023</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394" tIns="45697" rIns="91394" bIns="45697" rtlCol="0" anchor="ctr"/>
          <a:lstStyle/>
          <a:p>
            <a:endParaRPr lang="en-GB"/>
          </a:p>
        </p:txBody>
      </p:sp>
      <p:sp>
        <p:nvSpPr>
          <p:cNvPr id="5" name="Notes Placeholder 4"/>
          <p:cNvSpPr>
            <a:spLocks noGrp="1"/>
          </p:cNvSpPr>
          <p:nvPr>
            <p:ph type="body" sz="quarter" idx="3"/>
          </p:nvPr>
        </p:nvSpPr>
        <p:spPr>
          <a:xfrm>
            <a:off x="685800" y="4724405"/>
            <a:ext cx="5486400" cy="4475162"/>
          </a:xfrm>
          <a:prstGeom prst="rect">
            <a:avLst/>
          </a:prstGeom>
        </p:spPr>
        <p:txBody>
          <a:bodyPr vert="horz" lIns="91394" tIns="45697" rIns="91394" bIns="456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7213"/>
            <a:ext cx="2971800" cy="496887"/>
          </a:xfrm>
          <a:prstGeom prst="rect">
            <a:avLst/>
          </a:prstGeom>
        </p:spPr>
        <p:txBody>
          <a:bodyPr vert="horz" lIns="91394" tIns="45697" rIns="91394" bIns="45697" rtlCol="0" anchor="b"/>
          <a:lstStyle>
            <a:lvl1pPr algn="l">
              <a:defRPr sz="1200"/>
            </a:lvl1pPr>
          </a:lstStyle>
          <a:p>
            <a:endParaRPr lang="en-GB"/>
          </a:p>
        </p:txBody>
      </p:sp>
      <p:sp>
        <p:nvSpPr>
          <p:cNvPr id="7" name="Slide Number Placeholder 6"/>
          <p:cNvSpPr>
            <a:spLocks noGrp="1"/>
          </p:cNvSpPr>
          <p:nvPr>
            <p:ph type="sldNum" sz="quarter" idx="5"/>
          </p:nvPr>
        </p:nvSpPr>
        <p:spPr>
          <a:xfrm>
            <a:off x="3884612" y="9447213"/>
            <a:ext cx="2971800" cy="496887"/>
          </a:xfrm>
          <a:prstGeom prst="rect">
            <a:avLst/>
          </a:prstGeom>
        </p:spPr>
        <p:txBody>
          <a:bodyPr vert="horz" lIns="91394" tIns="45697" rIns="91394" bIns="45697" rtlCol="0" anchor="b"/>
          <a:lstStyle>
            <a:lvl1pPr algn="r">
              <a:defRPr sz="1200"/>
            </a:lvl1pPr>
          </a:lstStyle>
          <a:p>
            <a:fld id="{E3A6EE38-CF35-4D18-A459-3F15E913D6F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 are creating a five acre haven for biodiversity which will include new woodland and an orchard, two large ponds and meadows. The work begins in 2020  and the newly</a:t>
            </a:r>
            <a:r>
              <a:rPr lang="en-GB" baseline="0" dirty="0"/>
              <a:t> created green space will kept for wildlife and be available for selected groups to use for outdoor education and recreation.</a:t>
            </a:r>
          </a:p>
          <a:p>
            <a:r>
              <a:rPr lang="en-GB" dirty="0"/>
              <a:t>Project Description</a:t>
            </a:r>
          </a:p>
          <a:p>
            <a:r>
              <a:rPr lang="en-GB" dirty="0"/>
              <a:t>The project combines the development of biodiversity rich, highly accessible site with a sensitive interpretation of the sites historic past.  It will:</a:t>
            </a:r>
          </a:p>
          <a:p>
            <a:pPr marL="171402" indent="-171402">
              <a:buFont typeface="Arial" panose="020B0604020202020204" pitchFamily="34" charset="0"/>
              <a:buChar char="•"/>
            </a:pPr>
            <a:r>
              <a:rPr lang="en-GB" dirty="0"/>
              <a:t>Create a Green masterplan comprising aquatic, woodland, orchard and grassland habitats</a:t>
            </a:r>
          </a:p>
          <a:p>
            <a:pPr marL="171402" indent="-171402">
              <a:buFont typeface="Arial" panose="020B0604020202020204" pitchFamily="34" charset="0"/>
              <a:buChar char="•"/>
            </a:pPr>
            <a:r>
              <a:rPr lang="en-GB" dirty="0"/>
              <a:t>Provide accessible pathways and wooden cabins for therapy and coaching</a:t>
            </a:r>
          </a:p>
          <a:p>
            <a:pPr marL="171402" indent="-171402">
              <a:buFont typeface="Arial" panose="020B0604020202020204" pitchFamily="34" charset="0"/>
              <a:buChar char="•"/>
            </a:pPr>
            <a:r>
              <a:rPr lang="en-GB" dirty="0"/>
              <a:t>Conserve a RAF Picket Post and interpret the sites activity during the second world war</a:t>
            </a:r>
          </a:p>
          <a:p>
            <a:pPr marL="171402" indent="-171402">
              <a:buFont typeface="Arial" panose="020B0604020202020204" pitchFamily="34" charset="0"/>
              <a:buChar char="•"/>
            </a:pPr>
            <a:r>
              <a:rPr lang="en-GB" dirty="0"/>
              <a:t>Provide a site for activity by user groups will particular learning, sports, training and accessibility needs.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3A6EE38-CF35-4D18-A459-3F15E913D6F4}"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370E2B-B41E-4719-85D3-BD1AACA8EF74}" type="datetimeFigureOut">
              <a:rPr lang="en-GB" smtClean="0"/>
              <a:pPr/>
              <a:t>18/04/2023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97BE70-9406-408E-A0AF-72E3DF8220E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70E2B-B41E-4719-85D3-BD1AACA8EF74}" type="datetimeFigureOut">
              <a:rPr lang="en-GB" smtClean="0"/>
              <a:pPr/>
              <a:t>18/04/2023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7BE70-9406-408E-A0AF-72E3DF8220E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5" Type="http://schemas.openxmlformats.org/officeDocument/2006/relationships/image" Target="../media/image34.jpeg"/><Relationship Id="rId2" Type="http://schemas.openxmlformats.org/officeDocument/2006/relationships/image" Target="../media/image11.jpeg"/><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3.sv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6.jpeg"/><Relationship Id="rId7" Type="http://schemas.openxmlformats.org/officeDocument/2006/relationships/image" Target="../media/image40.jp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forestofheart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071.JPG"/>
          <p:cNvPicPr>
            <a:picLocks noChangeAspect="1"/>
          </p:cNvPicPr>
          <p:nvPr/>
        </p:nvPicPr>
        <p:blipFill>
          <a:blip r:embed="rId3" cstate="print">
            <a:lum bright="10000"/>
          </a:blip>
          <a:srcRect l="8966"/>
          <a:stretch>
            <a:fillRect/>
          </a:stretch>
        </p:blipFill>
        <p:spPr>
          <a:xfrm>
            <a:off x="0" y="-387424"/>
            <a:ext cx="9144000" cy="6696404"/>
          </a:xfrm>
          <a:prstGeom prst="rect">
            <a:avLst/>
          </a:prstGeom>
        </p:spPr>
      </p:pic>
      <p:sp>
        <p:nvSpPr>
          <p:cNvPr id="3" name="Rectangle 2"/>
          <p:cNvSpPr/>
          <p:nvPr/>
        </p:nvSpPr>
        <p:spPr>
          <a:xfrm>
            <a:off x="0" y="5733256"/>
            <a:ext cx="9144000" cy="11247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solidFill>
                  <a:schemeClr val="accent2">
                    <a:lumMod val="50000"/>
                  </a:schemeClr>
                </a:solidFill>
              </a:rPr>
              <a:t>To boost biodiversity, wellbeing and employability by creating and maintaining edible gardens and green spaces</a:t>
            </a:r>
            <a:endParaRPr lang="en-GB" sz="2800" b="1" dirty="0"/>
          </a:p>
        </p:txBody>
      </p:sp>
      <p:sp>
        <p:nvSpPr>
          <p:cNvPr id="4" name="Rectangle 3"/>
          <p:cNvSpPr/>
          <p:nvPr/>
        </p:nvSpPr>
        <p:spPr>
          <a:xfrm>
            <a:off x="0" y="-171400"/>
            <a:ext cx="9144000" cy="11247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5400" dirty="0">
                <a:solidFill>
                  <a:schemeClr val="accent2">
                    <a:lumMod val="50000"/>
                  </a:schemeClr>
                </a:solidFill>
              </a:rPr>
              <a:t>Forest of Hearts</a:t>
            </a:r>
            <a:endParaRPr lang="en-GB"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5F1FE54-6F77-42FE-815F-8F3F0A295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022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21592D8-DE9E-42C0-B650-9642F392A2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502"/>
            <a:ext cx="8936643" cy="6622621"/>
          </a:xfrm>
          <a:prstGeom prst="rect">
            <a:avLst/>
          </a:prstGeom>
        </p:spPr>
      </p:pic>
      <p:sp>
        <p:nvSpPr>
          <p:cNvPr id="6" name="TextBox 5">
            <a:extLst>
              <a:ext uri="{FF2B5EF4-FFF2-40B4-BE49-F238E27FC236}">
                <a16:creationId xmlns:a16="http://schemas.microsoft.com/office/drawing/2014/main" id="{F743C4E2-ED71-4750-8C49-F9142791B060}"/>
              </a:ext>
            </a:extLst>
          </p:cNvPr>
          <p:cNvSpPr txBox="1"/>
          <p:nvPr/>
        </p:nvSpPr>
        <p:spPr>
          <a:xfrm>
            <a:off x="4951612" y="1648467"/>
            <a:ext cx="3744416" cy="3170099"/>
          </a:xfrm>
          <a:prstGeom prst="rect">
            <a:avLst/>
          </a:prstGeom>
          <a:noFill/>
        </p:spPr>
        <p:txBody>
          <a:bodyPr wrap="square" rtlCol="0">
            <a:spAutoFit/>
          </a:bodyPr>
          <a:lstStyle/>
          <a:p>
            <a:pPr algn="ctr"/>
            <a:r>
              <a:rPr lang="en-US" sz="2400" b="1" dirty="0"/>
              <a:t>Green Space</a:t>
            </a:r>
          </a:p>
          <a:p>
            <a:pPr marL="342900" indent="-342900">
              <a:buFont typeface="+mj-lt"/>
              <a:buAutoNum type="arabicPeriod"/>
            </a:pPr>
            <a:r>
              <a:rPr lang="en-US" sz="1600" dirty="0"/>
              <a:t>Wildflower meadow – Field of Life *</a:t>
            </a:r>
          </a:p>
          <a:p>
            <a:pPr marL="342900" indent="-342900">
              <a:buFont typeface="+mj-lt"/>
              <a:buAutoNum type="arabicPeriod"/>
            </a:pPr>
            <a:r>
              <a:rPr lang="en-US" sz="1600" dirty="0"/>
              <a:t>Damselfly Ponds *</a:t>
            </a:r>
          </a:p>
          <a:p>
            <a:pPr marL="342900" indent="-342900">
              <a:buFont typeface="+mj-lt"/>
              <a:buAutoNum type="arabicPeriod"/>
            </a:pPr>
            <a:r>
              <a:rPr lang="en-US" sz="1600" dirty="0"/>
              <a:t>Marquee 12m hexagon</a:t>
            </a:r>
          </a:p>
          <a:p>
            <a:pPr marL="342900" indent="-342900">
              <a:buFont typeface="+mj-lt"/>
              <a:buAutoNum type="arabicPeriod"/>
            </a:pPr>
            <a:r>
              <a:rPr lang="en-US" sz="1600" dirty="0"/>
              <a:t>Lawn area for fete, archery </a:t>
            </a:r>
            <a:r>
              <a:rPr lang="en-US" sz="1600" dirty="0" err="1"/>
              <a:t>etc</a:t>
            </a:r>
            <a:endParaRPr lang="en-US" sz="1600" dirty="0"/>
          </a:p>
          <a:p>
            <a:pPr marL="342900" indent="-342900">
              <a:buFont typeface="+mj-lt"/>
              <a:buAutoNum type="arabicPeriod"/>
            </a:pPr>
            <a:r>
              <a:rPr lang="en-US" sz="1600" dirty="0"/>
              <a:t>Parking and turning circle</a:t>
            </a:r>
          </a:p>
          <a:p>
            <a:pPr marL="342900" indent="-342900">
              <a:buFont typeface="+mj-lt"/>
              <a:buAutoNum type="arabicPeriod"/>
            </a:pPr>
            <a:r>
              <a:rPr lang="en-US" sz="1600" dirty="0"/>
              <a:t>Willow Hedge and logs</a:t>
            </a:r>
          </a:p>
          <a:p>
            <a:pPr marL="342900" indent="-342900">
              <a:buFont typeface="+mj-lt"/>
              <a:buAutoNum type="arabicPeriod"/>
            </a:pPr>
            <a:r>
              <a:rPr lang="en-US" sz="1600" dirty="0"/>
              <a:t>Native hedge</a:t>
            </a:r>
          </a:p>
          <a:p>
            <a:pPr marL="342900" indent="-342900">
              <a:buFont typeface="+mj-lt"/>
              <a:buAutoNum type="arabicPeriod"/>
            </a:pPr>
            <a:r>
              <a:rPr lang="en-US" sz="1600" dirty="0"/>
              <a:t>Barn Owl Wood </a:t>
            </a:r>
          </a:p>
          <a:p>
            <a:pPr marL="342900" indent="-342900">
              <a:buFont typeface="+mj-lt"/>
              <a:buAutoNum type="arabicPeriod"/>
            </a:pPr>
            <a:r>
              <a:rPr lang="en-US" sz="1600" dirty="0"/>
              <a:t>Forest Garden &amp; labyrinth</a:t>
            </a:r>
          </a:p>
          <a:p>
            <a:pPr marL="342900" indent="-342900">
              <a:buFont typeface="+mj-lt"/>
              <a:buAutoNum type="arabicPeriod"/>
            </a:pPr>
            <a:r>
              <a:rPr lang="en-US" sz="1600" dirty="0"/>
              <a:t>Butterfly banks * </a:t>
            </a:r>
          </a:p>
          <a:p>
            <a:endParaRPr lang="en-GB" sz="1600" dirty="0"/>
          </a:p>
        </p:txBody>
      </p:sp>
      <p:pic>
        <p:nvPicPr>
          <p:cNvPr id="13" name="Graphic 12" descr="Badge 1 outline">
            <a:extLst>
              <a:ext uri="{FF2B5EF4-FFF2-40B4-BE49-F238E27FC236}">
                <a16:creationId xmlns:a16="http://schemas.microsoft.com/office/drawing/2014/main" id="{01281176-3433-428E-BD92-C0FD565B68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0118" y="2174898"/>
            <a:ext cx="360041" cy="360041"/>
          </a:xfrm>
          <a:prstGeom prst="rect">
            <a:avLst/>
          </a:prstGeom>
        </p:spPr>
      </p:pic>
      <p:pic>
        <p:nvPicPr>
          <p:cNvPr id="15" name="Graphic 14" descr="Badge outline">
            <a:extLst>
              <a:ext uri="{FF2B5EF4-FFF2-40B4-BE49-F238E27FC236}">
                <a16:creationId xmlns:a16="http://schemas.microsoft.com/office/drawing/2014/main" id="{EA71EAC3-375A-44AB-A819-825B4CA8C7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5816" y="5122817"/>
            <a:ext cx="457200" cy="457200"/>
          </a:xfrm>
          <a:prstGeom prst="rect">
            <a:avLst/>
          </a:prstGeom>
        </p:spPr>
      </p:pic>
      <p:pic>
        <p:nvPicPr>
          <p:cNvPr id="17" name="Graphic 16" descr="Badge 4 outline">
            <a:extLst>
              <a:ext uri="{FF2B5EF4-FFF2-40B4-BE49-F238E27FC236}">
                <a16:creationId xmlns:a16="http://schemas.microsoft.com/office/drawing/2014/main" id="{AC99B473-300A-48F8-B266-F172CDF2E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5676" y="3501008"/>
            <a:ext cx="457200" cy="457200"/>
          </a:xfrm>
          <a:prstGeom prst="rect">
            <a:avLst/>
          </a:prstGeom>
        </p:spPr>
      </p:pic>
      <p:pic>
        <p:nvPicPr>
          <p:cNvPr id="19" name="Graphic 18" descr="Badge 3 outline">
            <a:extLst>
              <a:ext uri="{FF2B5EF4-FFF2-40B4-BE49-F238E27FC236}">
                <a16:creationId xmlns:a16="http://schemas.microsoft.com/office/drawing/2014/main" id="{40174F91-016F-4B1C-9594-C5B88C7F83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52859" y="2354918"/>
            <a:ext cx="457200" cy="457200"/>
          </a:xfrm>
          <a:prstGeom prst="rect">
            <a:avLst/>
          </a:prstGeom>
        </p:spPr>
      </p:pic>
      <p:pic>
        <p:nvPicPr>
          <p:cNvPr id="21" name="Graphic 20" descr="Badge 5 outline">
            <a:extLst>
              <a:ext uri="{FF2B5EF4-FFF2-40B4-BE49-F238E27FC236}">
                <a16:creationId xmlns:a16="http://schemas.microsoft.com/office/drawing/2014/main" id="{B565421E-0781-4CD1-9C42-FA32746190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9592" y="3004917"/>
            <a:ext cx="457200" cy="457200"/>
          </a:xfrm>
          <a:prstGeom prst="rect">
            <a:avLst/>
          </a:prstGeom>
        </p:spPr>
      </p:pic>
      <p:pic>
        <p:nvPicPr>
          <p:cNvPr id="23" name="Graphic 22" descr="Badge 6 outline">
            <a:extLst>
              <a:ext uri="{FF2B5EF4-FFF2-40B4-BE49-F238E27FC236}">
                <a16:creationId xmlns:a16="http://schemas.microsoft.com/office/drawing/2014/main" id="{DA732634-D76A-47BE-803E-D7E27A3D92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55676" y="4861213"/>
            <a:ext cx="457200" cy="457200"/>
          </a:xfrm>
          <a:prstGeom prst="rect">
            <a:avLst/>
          </a:prstGeom>
        </p:spPr>
      </p:pic>
      <p:pic>
        <p:nvPicPr>
          <p:cNvPr id="25" name="Graphic 24" descr="Badge 7 outline">
            <a:extLst>
              <a:ext uri="{FF2B5EF4-FFF2-40B4-BE49-F238E27FC236}">
                <a16:creationId xmlns:a16="http://schemas.microsoft.com/office/drawing/2014/main" id="{4352282A-21DE-4664-8445-36308FE876A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07396" y="-18502"/>
            <a:ext cx="529208" cy="529208"/>
          </a:xfrm>
          <a:prstGeom prst="rect">
            <a:avLst/>
          </a:prstGeom>
        </p:spPr>
      </p:pic>
      <p:pic>
        <p:nvPicPr>
          <p:cNvPr id="26" name="Graphic 25" descr="Badge 7 outline">
            <a:extLst>
              <a:ext uri="{FF2B5EF4-FFF2-40B4-BE49-F238E27FC236}">
                <a16:creationId xmlns:a16="http://schemas.microsoft.com/office/drawing/2014/main" id="{DCA44EEE-E35D-4D95-A614-4D47EE20D1F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63710" y="4998752"/>
            <a:ext cx="529208" cy="529208"/>
          </a:xfrm>
          <a:prstGeom prst="rect">
            <a:avLst/>
          </a:prstGeom>
        </p:spPr>
      </p:pic>
      <p:pic>
        <p:nvPicPr>
          <p:cNvPr id="27" name="Graphic 26" descr="Badge 7 outline">
            <a:extLst>
              <a:ext uri="{FF2B5EF4-FFF2-40B4-BE49-F238E27FC236}">
                <a16:creationId xmlns:a16="http://schemas.microsoft.com/office/drawing/2014/main" id="{7A83AC8B-9C79-4C8D-B06E-A2783FC8FF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535673" y="2025104"/>
            <a:ext cx="529208" cy="529208"/>
          </a:xfrm>
          <a:prstGeom prst="rect">
            <a:avLst/>
          </a:prstGeom>
        </p:spPr>
      </p:pic>
      <p:pic>
        <p:nvPicPr>
          <p:cNvPr id="29" name="Graphic 28" descr="Badge 8 outline">
            <a:extLst>
              <a:ext uri="{FF2B5EF4-FFF2-40B4-BE49-F238E27FC236}">
                <a16:creationId xmlns:a16="http://schemas.microsoft.com/office/drawing/2014/main" id="{54FE3292-A8A8-4F68-915D-640C5ED2B95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763683" y="510706"/>
            <a:ext cx="529208" cy="529208"/>
          </a:xfrm>
          <a:prstGeom prst="rect">
            <a:avLst/>
          </a:prstGeom>
        </p:spPr>
      </p:pic>
      <p:pic>
        <p:nvPicPr>
          <p:cNvPr id="33" name="Graphic 32" descr="Badge 10 outline">
            <a:extLst>
              <a:ext uri="{FF2B5EF4-FFF2-40B4-BE49-F238E27FC236}">
                <a16:creationId xmlns:a16="http://schemas.microsoft.com/office/drawing/2014/main" id="{1A66ED91-B9E2-4737-8329-E72B0403D76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11352" y="4578257"/>
            <a:ext cx="457200" cy="457200"/>
          </a:xfrm>
          <a:prstGeom prst="rect">
            <a:avLst/>
          </a:prstGeom>
        </p:spPr>
      </p:pic>
      <p:pic>
        <p:nvPicPr>
          <p:cNvPr id="34" name="Graphic 33" descr="Badge 10 outline">
            <a:extLst>
              <a:ext uri="{FF2B5EF4-FFF2-40B4-BE49-F238E27FC236}">
                <a16:creationId xmlns:a16="http://schemas.microsoft.com/office/drawing/2014/main" id="{F57C4FE9-6099-48E3-B5F2-433D948E961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868262" y="708589"/>
            <a:ext cx="457200" cy="457200"/>
          </a:xfrm>
          <a:prstGeom prst="rect">
            <a:avLst/>
          </a:prstGeom>
        </p:spPr>
      </p:pic>
      <p:pic>
        <p:nvPicPr>
          <p:cNvPr id="3" name="Graphic 2" descr="Badge 9 outline">
            <a:extLst>
              <a:ext uri="{FF2B5EF4-FFF2-40B4-BE49-F238E27FC236}">
                <a16:creationId xmlns:a16="http://schemas.microsoft.com/office/drawing/2014/main" id="{809FA7BF-940D-44B8-BEBD-AF5BC9FA6B9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365988" y="374468"/>
            <a:ext cx="532251" cy="532251"/>
          </a:xfrm>
          <a:prstGeom prst="rect">
            <a:avLst/>
          </a:prstGeom>
        </p:spPr>
      </p:pic>
      <p:sp>
        <p:nvSpPr>
          <p:cNvPr id="4" name="TextBox 3">
            <a:extLst>
              <a:ext uri="{FF2B5EF4-FFF2-40B4-BE49-F238E27FC236}">
                <a16:creationId xmlns:a16="http://schemas.microsoft.com/office/drawing/2014/main" id="{79F32723-9D90-4463-9245-240538BD1966}"/>
              </a:ext>
            </a:extLst>
          </p:cNvPr>
          <p:cNvSpPr txBox="1"/>
          <p:nvPr/>
        </p:nvSpPr>
        <p:spPr>
          <a:xfrm>
            <a:off x="223675" y="6457890"/>
            <a:ext cx="8712968" cy="400110"/>
          </a:xfrm>
          <a:prstGeom prst="rect">
            <a:avLst/>
          </a:prstGeom>
          <a:noFill/>
        </p:spPr>
        <p:txBody>
          <a:bodyPr wrap="square" rtlCol="0">
            <a:spAutoFit/>
          </a:bodyPr>
          <a:lstStyle/>
          <a:p>
            <a:pPr algn="r"/>
            <a:r>
              <a:rPr lang="en-US" sz="2000" dirty="0"/>
              <a:t>Our five acres at CV37 0JA</a:t>
            </a:r>
            <a:endParaRPr lang="en-GB" sz="2000" dirty="0"/>
          </a:p>
        </p:txBody>
      </p:sp>
      <p:pic>
        <p:nvPicPr>
          <p:cNvPr id="20" name="Picture 19" descr="Forest-of-Hearts-Art-(Red)-01.jpg">
            <a:extLst>
              <a:ext uri="{FF2B5EF4-FFF2-40B4-BE49-F238E27FC236}">
                <a16:creationId xmlns:a16="http://schemas.microsoft.com/office/drawing/2014/main" id="{C5AF78FC-F565-4A13-A7B6-CA7872003F04}"/>
              </a:ext>
            </a:extLst>
          </p:cNvPr>
          <p:cNvPicPr>
            <a:picLocks noChangeAspect="1"/>
          </p:cNvPicPr>
          <p:nvPr/>
        </p:nvPicPr>
        <p:blipFill>
          <a:blip r:embed="rId25" cstate="print"/>
          <a:stretch>
            <a:fillRect/>
          </a:stretch>
        </p:blipFill>
        <p:spPr>
          <a:xfrm>
            <a:off x="223675" y="780818"/>
            <a:ext cx="1047215" cy="870432"/>
          </a:xfrm>
          <a:prstGeom prst="rect">
            <a:avLst/>
          </a:prstGeom>
        </p:spPr>
      </p:pic>
    </p:spTree>
    <p:extLst>
      <p:ext uri="{BB962C8B-B14F-4D97-AF65-F5344CB8AC3E}">
        <p14:creationId xmlns:p14="http://schemas.microsoft.com/office/powerpoint/2010/main" val="172659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D04A03-7302-4F91-BD93-92F42B23F7F7}"/>
              </a:ext>
            </a:extLst>
          </p:cNvPr>
          <p:cNvSpPr/>
          <p:nvPr/>
        </p:nvSpPr>
        <p:spPr>
          <a:xfrm>
            <a:off x="238226" y="4581226"/>
            <a:ext cx="8612204" cy="18965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5400" kern="1200" dirty="0">
                <a:solidFill>
                  <a:schemeClr val="tx1"/>
                </a:solidFill>
                <a:effectLst>
                  <a:outerShdw blurRad="38100" dist="38100" dir="2700000" algn="tl">
                    <a:srgbClr val="000000">
                      <a:alpha val="43137"/>
                    </a:srgbClr>
                  </a:outerShdw>
                </a:effectLst>
                <a:latin typeface="+mj-lt"/>
                <a:ea typeface="+mj-ea"/>
                <a:cs typeface="+mj-cs"/>
              </a:rPr>
              <a:t>Hospital Gardens of Wellbeing</a:t>
            </a:r>
          </a:p>
        </p:txBody>
      </p:sp>
      <p:pic>
        <p:nvPicPr>
          <p:cNvPr id="10" name="Picture 9" descr="Diagram&#10;&#10;Description automatically generated with low confidence">
            <a:extLst>
              <a:ext uri="{FF2B5EF4-FFF2-40B4-BE49-F238E27FC236}">
                <a16:creationId xmlns:a16="http://schemas.microsoft.com/office/drawing/2014/main" id="{739EDBB4-9FA2-41E2-B7A0-9886F42878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55" r="3" b="6369"/>
          <a:stretch/>
        </p:blipFill>
        <p:spPr>
          <a:xfrm>
            <a:off x="230880" y="321733"/>
            <a:ext cx="2845104" cy="2010551"/>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BB208C71-23F4-43F5-9D6F-7AD52D7E2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919"/>
          <a:stretch/>
        </p:blipFill>
        <p:spPr>
          <a:xfrm>
            <a:off x="3146219" y="321735"/>
            <a:ext cx="2848177" cy="2010551"/>
          </a:xfrm>
          <a:prstGeom prst="rect">
            <a:avLst/>
          </a:prstGeom>
        </p:spPr>
      </p:pic>
      <p:pic>
        <p:nvPicPr>
          <p:cNvPr id="8" name="Picture 7" descr="Diagram&#10;&#10;Description automatically generated">
            <a:extLst>
              <a:ext uri="{FF2B5EF4-FFF2-40B4-BE49-F238E27FC236}">
                <a16:creationId xmlns:a16="http://schemas.microsoft.com/office/drawing/2014/main" id="{CFE9E7F9-B0A2-478D-81FE-AF2A46EC4A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824" r="13273" b="-2"/>
          <a:stretch/>
        </p:blipFill>
        <p:spPr>
          <a:xfrm>
            <a:off x="6064632" y="321734"/>
            <a:ext cx="2848488" cy="2010550"/>
          </a:xfrm>
          <a:prstGeom prst="rect">
            <a:avLst/>
          </a:prstGeom>
        </p:spPr>
      </p:pic>
      <p:pic>
        <p:nvPicPr>
          <p:cNvPr id="5" name="Picture 4" descr="A picture containing text, shoji&#10;&#10;Description automatically generated">
            <a:extLst>
              <a:ext uri="{FF2B5EF4-FFF2-40B4-BE49-F238E27FC236}">
                <a16:creationId xmlns:a16="http://schemas.microsoft.com/office/drawing/2014/main" id="{075632F8-D5AC-4C74-8BEC-D3760CACEE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56" r="1"/>
          <a:stretch/>
        </p:blipFill>
        <p:spPr>
          <a:xfrm>
            <a:off x="3142635" y="2422095"/>
            <a:ext cx="2846070" cy="2013804"/>
          </a:xfrm>
          <a:prstGeom prst="rect">
            <a:avLst/>
          </a:prstGeom>
        </p:spPr>
      </p:pic>
      <p:pic>
        <p:nvPicPr>
          <p:cNvPr id="7" name="Picture 6" descr="Diagram&#10;&#10;Description automatically generated">
            <a:extLst>
              <a:ext uri="{FF2B5EF4-FFF2-40B4-BE49-F238E27FC236}">
                <a16:creationId xmlns:a16="http://schemas.microsoft.com/office/drawing/2014/main" id="{6870846A-4BC5-403D-95EC-A03D4943AF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50" r="25497" b="3"/>
          <a:stretch/>
        </p:blipFill>
        <p:spPr>
          <a:xfrm>
            <a:off x="6070045" y="2422097"/>
            <a:ext cx="2846070" cy="2010551"/>
          </a:xfrm>
          <a:prstGeom prst="rect">
            <a:avLst/>
          </a:prstGeom>
        </p:spPr>
      </p:pic>
      <p:pic>
        <p:nvPicPr>
          <p:cNvPr id="14" name="Picture 13" descr="Graphical user interface&#10;&#10;Description automatically generated">
            <a:extLst>
              <a:ext uri="{FF2B5EF4-FFF2-40B4-BE49-F238E27FC236}">
                <a16:creationId xmlns:a16="http://schemas.microsoft.com/office/drawing/2014/main" id="{9A0746AD-7495-4082-A6CF-8B58189406BD}"/>
              </a:ext>
            </a:extLst>
          </p:cNvPr>
          <p:cNvPicPr>
            <a:picLocks noChangeAspect="1"/>
          </p:cNvPicPr>
          <p:nvPr/>
        </p:nvPicPr>
        <p:blipFill rotWithShape="1">
          <a:blip r:embed="rId7">
            <a:extLst>
              <a:ext uri="{28A0092B-C50C-407E-A947-70E740481C1C}">
                <a14:useLocalDpi xmlns:a14="http://schemas.microsoft.com/office/drawing/2010/main" val="0"/>
              </a:ext>
            </a:extLst>
          </a:blip>
          <a:srcRect t="22768" r="25490"/>
          <a:stretch/>
        </p:blipFill>
        <p:spPr>
          <a:xfrm>
            <a:off x="107504" y="2401124"/>
            <a:ext cx="2736304" cy="1976906"/>
          </a:xfrm>
          <a:prstGeom prst="rect">
            <a:avLst/>
          </a:prstGeom>
        </p:spPr>
      </p:pic>
      <p:pic>
        <p:nvPicPr>
          <p:cNvPr id="15" name="Picture 14" descr="Forest-of-Hearts-Art-(Red)-01.jpg">
            <a:extLst>
              <a:ext uri="{FF2B5EF4-FFF2-40B4-BE49-F238E27FC236}">
                <a16:creationId xmlns:a16="http://schemas.microsoft.com/office/drawing/2014/main" id="{EBE5125B-F77E-4C88-AEEC-ED2D34ADB689}"/>
              </a:ext>
            </a:extLst>
          </p:cNvPr>
          <p:cNvPicPr>
            <a:picLocks noChangeAspect="1"/>
          </p:cNvPicPr>
          <p:nvPr/>
        </p:nvPicPr>
        <p:blipFill>
          <a:blip r:embed="rId8" cstate="print"/>
          <a:stretch>
            <a:fillRect/>
          </a:stretch>
        </p:blipFill>
        <p:spPr>
          <a:xfrm>
            <a:off x="952823" y="4157814"/>
            <a:ext cx="1472757" cy="1224137"/>
          </a:xfrm>
          <a:prstGeom prst="rect">
            <a:avLst/>
          </a:prstGeom>
        </p:spPr>
      </p:pic>
    </p:spTree>
    <p:extLst>
      <p:ext uri="{BB962C8B-B14F-4D97-AF65-F5344CB8AC3E}">
        <p14:creationId xmlns:p14="http://schemas.microsoft.com/office/powerpoint/2010/main" val="319584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6"/>
                                        </p:tgtEl>
                                        <p:attrNameLst>
                                          <p:attrName>style.visibility</p:attrName>
                                        </p:attrNameLst>
                                      </p:cBhvr>
                                      <p:to>
                                        <p:strVal val="visible"/>
                                      </p:to>
                                    </p:set>
                                    <p:animEffect transition="in" filter="fade">
                                      <p:cBhvr>
                                        <p:cTn id="16" dur="700"/>
                                        <p:tgtEl>
                                          <p:spTgt spid="6"/>
                                        </p:tgtEl>
                                      </p:cBhvr>
                                    </p:animEffect>
                                  </p:childTnLst>
                                </p:cTn>
                              </p:par>
                              <p:par>
                                <p:cTn id="17" presetID="10" presetClass="entr" presetSubtype="0" fill="hold" nodeType="withEffect">
                                  <p:stCondLst>
                                    <p:cond delay="0"/>
                                  </p:stCondLst>
                                  <p:iterate>
                                    <p:tmPct val="10000"/>
                                  </p:iterate>
                                  <p:childTnLst>
                                    <p:set>
                                      <p:cBhvr>
                                        <p:cTn id="18" dur="1" fill="hold">
                                          <p:stCondLst>
                                            <p:cond delay="0"/>
                                          </p:stCondLst>
                                        </p:cTn>
                                        <p:tgtEl>
                                          <p:spTgt spid="10"/>
                                        </p:tgtEl>
                                        <p:attrNameLst>
                                          <p:attrName>style.visibility</p:attrName>
                                        </p:attrNameLst>
                                      </p:cBhvr>
                                      <p:to>
                                        <p:strVal val="visible"/>
                                      </p:to>
                                    </p:set>
                                    <p:animEffect transition="in" filter="fade">
                                      <p:cBhvr>
                                        <p:cTn id="19"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509F-5B07-8322-58F8-12B08204259A}"/>
              </a:ext>
            </a:extLst>
          </p:cNvPr>
          <p:cNvSpPr>
            <a:spLocks noGrp="1"/>
          </p:cNvSpPr>
          <p:nvPr>
            <p:ph type="title"/>
          </p:nvPr>
        </p:nvSpPr>
        <p:spPr/>
        <p:txBody>
          <a:bodyPr/>
          <a:lstStyle/>
          <a:p>
            <a:r>
              <a:rPr lang="en-GB" dirty="0"/>
              <a:t>Learning from the programme</a:t>
            </a:r>
          </a:p>
        </p:txBody>
      </p:sp>
      <p:sp>
        <p:nvSpPr>
          <p:cNvPr id="3" name="Content Placeholder 2">
            <a:extLst>
              <a:ext uri="{FF2B5EF4-FFF2-40B4-BE49-F238E27FC236}">
                <a16:creationId xmlns:a16="http://schemas.microsoft.com/office/drawing/2014/main" id="{4694BFCC-88C1-8E8D-271F-EEB95F78EC39}"/>
              </a:ext>
            </a:extLst>
          </p:cNvPr>
          <p:cNvSpPr>
            <a:spLocks noGrp="1"/>
          </p:cNvSpPr>
          <p:nvPr>
            <p:ph idx="1"/>
          </p:nvPr>
        </p:nvSpPr>
        <p:spPr/>
        <p:txBody>
          <a:bodyPr/>
          <a:lstStyle/>
          <a:p>
            <a:r>
              <a:rPr lang="en-GB" dirty="0"/>
              <a:t>Stop doing and delegate more!</a:t>
            </a:r>
          </a:p>
          <a:p>
            <a:r>
              <a:rPr lang="en-GB" dirty="0"/>
              <a:t>The power of SEO and images</a:t>
            </a:r>
          </a:p>
          <a:p>
            <a:r>
              <a:rPr lang="en-GB" dirty="0"/>
              <a:t>We deliver multiple benefits to companies which like to give back and pay for the events</a:t>
            </a:r>
          </a:p>
          <a:p>
            <a:r>
              <a:rPr lang="en-GB" dirty="0"/>
              <a:t>Nearly half of our income is from services that we don’t even advertise!</a:t>
            </a:r>
          </a:p>
          <a:p>
            <a:r>
              <a:rPr lang="en-GB" dirty="0"/>
              <a:t>Being paid to think was the best gift from the EDP </a:t>
            </a:r>
            <a:r>
              <a:rPr lang="en-GB" dirty="0">
                <a:sym typeface="Wingdings" panose="05000000000000000000" pitchFamily="2" charset="2"/>
              </a:rPr>
              <a:t></a:t>
            </a:r>
            <a:endParaRPr lang="en-GB" dirty="0"/>
          </a:p>
          <a:p>
            <a:endParaRPr lang="en-GB" dirty="0"/>
          </a:p>
        </p:txBody>
      </p:sp>
    </p:spTree>
    <p:extLst>
      <p:ext uri="{BB962C8B-B14F-4D97-AF65-F5344CB8AC3E}">
        <p14:creationId xmlns:p14="http://schemas.microsoft.com/office/powerpoint/2010/main" val="13727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F361-D99E-4D70-C17F-C4714FF385D8}"/>
              </a:ext>
            </a:extLst>
          </p:cNvPr>
          <p:cNvSpPr>
            <a:spLocks noGrp="1"/>
          </p:cNvSpPr>
          <p:nvPr>
            <p:ph type="title"/>
          </p:nvPr>
        </p:nvSpPr>
        <p:spPr/>
        <p:txBody>
          <a:bodyPr/>
          <a:lstStyle/>
          <a:p>
            <a:r>
              <a:rPr lang="en-GB" dirty="0"/>
              <a:t>Income streams 2022</a:t>
            </a:r>
          </a:p>
        </p:txBody>
      </p:sp>
      <p:sp>
        <p:nvSpPr>
          <p:cNvPr id="3" name="Content Placeholder 2">
            <a:extLst>
              <a:ext uri="{FF2B5EF4-FFF2-40B4-BE49-F238E27FC236}">
                <a16:creationId xmlns:a16="http://schemas.microsoft.com/office/drawing/2014/main" id="{08899FDC-4846-0DBB-6AB1-27DB8D778178}"/>
              </a:ext>
            </a:extLst>
          </p:cNvPr>
          <p:cNvSpPr>
            <a:spLocks noGrp="1"/>
          </p:cNvSpPr>
          <p:nvPr>
            <p:ph idx="1"/>
          </p:nvPr>
        </p:nvSpPr>
        <p:spPr/>
        <p:txBody>
          <a:bodyPr>
            <a:normAutofit fontScale="77500" lnSpcReduction="20000"/>
          </a:bodyPr>
          <a:lstStyle/>
          <a:p>
            <a:r>
              <a:rPr lang="en-GB" dirty="0"/>
              <a:t>Grants £68k</a:t>
            </a:r>
          </a:p>
          <a:p>
            <a:pPr lvl="1"/>
            <a:r>
              <a:rPr lang="en-GB" dirty="0"/>
              <a:t>EDP, Awards for All, Kickstart, McCarthy Stone, May 29</a:t>
            </a:r>
            <a:r>
              <a:rPr lang="en-GB" baseline="30000" dirty="0"/>
              <a:t>th</a:t>
            </a:r>
            <a:r>
              <a:rPr lang="en-GB" dirty="0"/>
              <a:t> 1961, Simon Rivett Trust, SSE</a:t>
            </a:r>
          </a:p>
          <a:p>
            <a:r>
              <a:rPr lang="en-GB" dirty="0"/>
              <a:t>Contract £86k</a:t>
            </a:r>
          </a:p>
          <a:p>
            <a:pPr lvl="1"/>
            <a:r>
              <a:rPr lang="en-GB" dirty="0"/>
              <a:t>WCC Living walls, SWFT Hospital gardens, RSC Garden, ESF Groundwork Skills for Sustainability - all with paying volunteers and gifts in kind </a:t>
            </a:r>
          </a:p>
          <a:p>
            <a:r>
              <a:rPr lang="en-GB" dirty="0"/>
              <a:t>Events £18k</a:t>
            </a:r>
          </a:p>
          <a:p>
            <a:pPr lvl="1"/>
            <a:r>
              <a:rPr lang="en-GB" dirty="0"/>
              <a:t>Munich Re, England Netball, BAT, London Speaker Bureau, DHL Aviation, </a:t>
            </a:r>
            <a:r>
              <a:rPr lang="en-GB" dirty="0" err="1"/>
              <a:t>Iemployability</a:t>
            </a:r>
            <a:r>
              <a:rPr lang="en-GB" dirty="0"/>
              <a:t>, </a:t>
            </a:r>
          </a:p>
          <a:p>
            <a:r>
              <a:rPr lang="en-GB" dirty="0"/>
              <a:t>Donations £9k</a:t>
            </a:r>
          </a:p>
          <a:p>
            <a:pPr lvl="1"/>
            <a:r>
              <a:rPr lang="en-GB" dirty="0"/>
              <a:t>Wipro match funding for tree planting, Isabel Taylor, Gitta </a:t>
            </a:r>
            <a:r>
              <a:rPr lang="en-GB" dirty="0" err="1"/>
              <a:t>Tangue</a:t>
            </a:r>
            <a:endParaRPr lang="en-GB" dirty="0"/>
          </a:p>
        </p:txBody>
      </p:sp>
    </p:spTree>
    <p:extLst>
      <p:ext uri="{BB962C8B-B14F-4D97-AF65-F5344CB8AC3E}">
        <p14:creationId xmlns:p14="http://schemas.microsoft.com/office/powerpoint/2010/main" val="74549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a field&#10;&#10;Description automatically generated with low confidence">
            <a:extLst>
              <a:ext uri="{FF2B5EF4-FFF2-40B4-BE49-F238E27FC236}">
                <a16:creationId xmlns:a16="http://schemas.microsoft.com/office/drawing/2014/main" id="{A8315C62-F4A1-45A3-BE32-8B536018D4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64"/>
          <a:stretch/>
        </p:blipFill>
        <p:spPr>
          <a:xfrm>
            <a:off x="-348797" y="0"/>
            <a:ext cx="9872509" cy="6858000"/>
          </a:xfrm>
          <a:prstGeom prst="rect">
            <a:avLst/>
          </a:prstGeom>
        </p:spPr>
      </p:pic>
      <p:sp>
        <p:nvSpPr>
          <p:cNvPr id="2" name="Title 1">
            <a:extLst>
              <a:ext uri="{FF2B5EF4-FFF2-40B4-BE49-F238E27FC236}">
                <a16:creationId xmlns:a16="http://schemas.microsoft.com/office/drawing/2014/main" id="{6227EA31-BB7C-47C0-8D75-29029EC6CEE0}"/>
              </a:ext>
            </a:extLst>
          </p:cNvPr>
          <p:cNvSpPr>
            <a:spLocks noGrp="1"/>
          </p:cNvSpPr>
          <p:nvPr>
            <p:ph type="ctrTitle"/>
          </p:nvPr>
        </p:nvSpPr>
        <p:spPr>
          <a:xfrm>
            <a:off x="685800" y="60437"/>
            <a:ext cx="7772400" cy="1356946"/>
          </a:xfrm>
        </p:spPr>
        <p:txBody>
          <a:bodyPr>
            <a:noAutofit/>
          </a:bodyPr>
          <a:lstStyle/>
          <a:p>
            <a:r>
              <a:rPr lang="en-US" sz="5539" dirty="0"/>
              <a:t>CSR &amp; Green Team Events</a:t>
            </a:r>
            <a:endParaRPr lang="en-GB" sz="5539" dirty="0"/>
          </a:p>
        </p:txBody>
      </p:sp>
      <p:pic>
        <p:nvPicPr>
          <p:cNvPr id="7" name="Picture 6" descr="A picture containing text, window, vector graphics&#10;&#10;Description automatically generated">
            <a:extLst>
              <a:ext uri="{FF2B5EF4-FFF2-40B4-BE49-F238E27FC236}">
                <a16:creationId xmlns:a16="http://schemas.microsoft.com/office/drawing/2014/main" id="{3CAEEB6C-25FA-4D8C-A83B-365FA3F14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267" y="1102588"/>
            <a:ext cx="1359467" cy="1129972"/>
          </a:xfrm>
          <a:prstGeom prst="rect">
            <a:avLst/>
          </a:prstGeom>
        </p:spPr>
      </p:pic>
    </p:spTree>
    <p:extLst>
      <p:ext uri="{BB962C8B-B14F-4D97-AF65-F5344CB8AC3E}">
        <p14:creationId xmlns:p14="http://schemas.microsoft.com/office/powerpoint/2010/main" val="89256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3" y="263769"/>
            <a:ext cx="8440615" cy="1902321"/>
          </a:xfrm>
          <a:solidFill>
            <a:schemeClr val="tx1">
              <a:lumMod val="50000"/>
              <a:lumOff val="50000"/>
            </a:schemeClr>
          </a:solidFill>
        </p:spPr>
        <p:txBody>
          <a:bodyPr>
            <a:normAutofit/>
          </a:bodyPr>
          <a:lstStyle/>
          <a:p>
            <a:r>
              <a:rPr lang="en-GB" dirty="0">
                <a:solidFill>
                  <a:schemeClr val="bg1"/>
                </a:solidFill>
              </a:rPr>
              <a:t>Benefits of team building with</a:t>
            </a:r>
            <a:br>
              <a:rPr lang="en-GB" dirty="0">
                <a:solidFill>
                  <a:schemeClr val="bg1"/>
                </a:solidFill>
              </a:rPr>
            </a:br>
            <a:r>
              <a:rPr lang="en-GB" dirty="0">
                <a:solidFill>
                  <a:schemeClr val="bg1"/>
                </a:solidFill>
              </a:rPr>
              <a:t>Forest of Hearts</a:t>
            </a:r>
            <a:r>
              <a:rPr lang="en-GB" dirty="0"/>
              <a:t> </a:t>
            </a:r>
          </a:p>
        </p:txBody>
      </p:sp>
      <p:sp>
        <p:nvSpPr>
          <p:cNvPr id="3" name="Content Placeholder 2"/>
          <p:cNvSpPr>
            <a:spLocks noGrp="1"/>
          </p:cNvSpPr>
          <p:nvPr>
            <p:ph idx="1"/>
          </p:nvPr>
        </p:nvSpPr>
        <p:spPr>
          <a:xfrm>
            <a:off x="773723" y="2299029"/>
            <a:ext cx="7596554" cy="4177812"/>
          </a:xfrm>
        </p:spPr>
        <p:txBody>
          <a:bodyPr>
            <a:normAutofit/>
          </a:bodyPr>
          <a:lstStyle/>
          <a:p>
            <a:r>
              <a:rPr lang="en-GB" sz="2585" dirty="0"/>
              <a:t>Suitable for delivery at all venues </a:t>
            </a:r>
          </a:p>
          <a:p>
            <a:r>
              <a:rPr lang="en-GB" sz="2585" dirty="0"/>
              <a:t>Supporting local environmental projects</a:t>
            </a:r>
          </a:p>
          <a:p>
            <a:r>
              <a:rPr lang="en-GB" sz="2585" dirty="0"/>
              <a:t>Outdoor activities with a green theme</a:t>
            </a:r>
          </a:p>
          <a:p>
            <a:r>
              <a:rPr lang="en-GB" sz="2585" dirty="0"/>
              <a:t>Supports CSR and ESG goals</a:t>
            </a:r>
          </a:p>
          <a:p>
            <a:r>
              <a:rPr lang="en-GB" sz="2585" dirty="0"/>
              <a:t>Practical team tasks which help companies give back</a:t>
            </a:r>
          </a:p>
          <a:p>
            <a:r>
              <a:rPr lang="en-GB" sz="2585" dirty="0"/>
              <a:t>Unique, innovative and memorable events</a:t>
            </a:r>
          </a:p>
          <a:p>
            <a:r>
              <a:rPr lang="en-GB" sz="2585" dirty="0"/>
              <a:t>We tailor the event to meet your company goals</a:t>
            </a:r>
          </a:p>
          <a:p>
            <a:r>
              <a:rPr lang="en-GB" sz="2585" dirty="0">
                <a:hlinkClick r:id="rId2"/>
              </a:rPr>
              <a:t>Forest of Hearts </a:t>
            </a:r>
            <a:r>
              <a:rPr lang="en-GB" sz="2585" dirty="0"/>
              <a:t>creates edible gardens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FEE1-BAE8-4AC9-A3AD-B40F820DDC57}"/>
              </a:ext>
            </a:extLst>
          </p:cNvPr>
          <p:cNvSpPr>
            <a:spLocks noGrp="1"/>
          </p:cNvSpPr>
          <p:nvPr>
            <p:ph type="title"/>
          </p:nvPr>
        </p:nvSpPr>
        <p:spPr/>
        <p:txBody>
          <a:bodyPr/>
          <a:lstStyle/>
          <a:p>
            <a:endParaRPr lang="en-GB" dirty="0"/>
          </a:p>
        </p:txBody>
      </p:sp>
      <p:pic>
        <p:nvPicPr>
          <p:cNvPr id="1026" name="Picture 2">
            <a:extLst>
              <a:ext uri="{FF2B5EF4-FFF2-40B4-BE49-F238E27FC236}">
                <a16:creationId xmlns:a16="http://schemas.microsoft.com/office/drawing/2014/main" id="{3BCF6E89-71B8-4F2B-800A-396BE6768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57" r="9352"/>
          <a:stretch/>
        </p:blipFill>
        <p:spPr bwMode="auto">
          <a:xfrm>
            <a:off x="-465191" y="1"/>
            <a:ext cx="10287275" cy="70595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46E9165-3637-4E6D-B32D-A7116861DAA5}"/>
              </a:ext>
            </a:extLst>
          </p:cNvPr>
          <p:cNvSpPr/>
          <p:nvPr/>
        </p:nvSpPr>
        <p:spPr>
          <a:xfrm>
            <a:off x="-80825" y="5127185"/>
            <a:ext cx="9224825" cy="1254484"/>
          </a:xfrm>
          <a:prstGeom prst="rect">
            <a:avLst/>
          </a:prstGeom>
          <a:solidFill>
            <a:srgbClr val="030609">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46" dirty="0"/>
              <a:t>“We really enjoyed all the activities and it provided some simple inspiration for our own gardens along with actions we can take to reduce our CO2 at work and home. It was perfect – fun, adding value, the NHS benefits and we thoroughly enjoyed the event!”</a:t>
            </a:r>
            <a:endParaRPr lang="en-GB" sz="1846" dirty="0"/>
          </a:p>
        </p:txBody>
      </p:sp>
      <p:pic>
        <p:nvPicPr>
          <p:cNvPr id="4" name="Picture 3" descr="Logo&#10;&#10;Description automatically generated">
            <a:extLst>
              <a:ext uri="{FF2B5EF4-FFF2-40B4-BE49-F238E27FC236}">
                <a16:creationId xmlns:a16="http://schemas.microsoft.com/office/drawing/2014/main" id="{EFEDEDA3-E036-4A3D-AB31-EB6F8AA67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039" y="4102857"/>
            <a:ext cx="2767098" cy="1788236"/>
          </a:xfrm>
          <a:prstGeom prst="rect">
            <a:avLst/>
          </a:prstGeom>
        </p:spPr>
      </p:pic>
    </p:spTree>
    <p:extLst>
      <p:ext uri="{BB962C8B-B14F-4D97-AF65-F5344CB8AC3E}">
        <p14:creationId xmlns:p14="http://schemas.microsoft.com/office/powerpoint/2010/main" val="160175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with medium confidence">
            <a:extLst>
              <a:ext uri="{FF2B5EF4-FFF2-40B4-BE49-F238E27FC236}">
                <a16:creationId xmlns:a16="http://schemas.microsoft.com/office/drawing/2014/main" id="{220E7768-B62D-9253-046D-ED829C6CF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587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shovels&#10;&#10;Description automatically generated">
            <a:extLst>
              <a:ext uri="{FF2B5EF4-FFF2-40B4-BE49-F238E27FC236}">
                <a16:creationId xmlns:a16="http://schemas.microsoft.com/office/drawing/2014/main" id="{AE0BB8BC-5A88-2DFE-298C-5FD66BDD4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689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lant&#10;&#10;Description automatically generated">
            <a:extLst>
              <a:ext uri="{FF2B5EF4-FFF2-40B4-BE49-F238E27FC236}">
                <a16:creationId xmlns:a16="http://schemas.microsoft.com/office/drawing/2014/main" id="{B4B6C51A-7BFB-7F35-8A5F-E4450BB5E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700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a garden&#10;&#10;Description automatically generated with medium confidence">
            <a:extLst>
              <a:ext uri="{FF2B5EF4-FFF2-40B4-BE49-F238E27FC236}">
                <a16:creationId xmlns:a16="http://schemas.microsoft.com/office/drawing/2014/main" id="{0DCA9AC3-2230-6E98-CC13-1943D67B3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3021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44371</TotalTime>
  <Words>471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Income streams 2022</vt:lpstr>
      <vt:lpstr>CSR &amp; Green Team Events</vt:lpstr>
      <vt:lpstr>Benefits of team building with Forest of Hearts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from the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Carole Longden</dc:creator>
  <cp:lastModifiedBy>Carole Longden</cp:lastModifiedBy>
  <cp:revision>175</cp:revision>
  <cp:lastPrinted>2021-12-09T08:20:47Z</cp:lastPrinted>
  <dcterms:created xsi:type="dcterms:W3CDTF">2020-07-02T08:36:43Z</dcterms:created>
  <dcterms:modified xsi:type="dcterms:W3CDTF">2023-04-19T14:32:23Z</dcterms:modified>
</cp:coreProperties>
</file>