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57" r:id="rId3"/>
    <p:sldId id="258" r:id="rId4"/>
    <p:sldId id="260" r:id="rId5"/>
    <p:sldId id="261" r:id="rId6"/>
    <p:sldId id="259" r:id="rId7"/>
    <p:sldId id="272" r:id="rId8"/>
    <p:sldId id="268" r:id="rId9"/>
    <p:sldId id="262" r:id="rId10"/>
    <p:sldId id="263" r:id="rId11"/>
    <p:sldId id="264" r:id="rId12"/>
    <p:sldId id="273" r:id="rId13"/>
    <p:sldId id="265" r:id="rId14"/>
    <p:sldId id="271" r:id="rId15"/>
    <p:sldId id="269" r:id="rId16"/>
    <p:sldId id="275" r:id="rId17"/>
    <p:sldId id="274"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97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84C506-E6CA-4BC6-A180-D23FFB1C3CAE}"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2B2F3C-3322-46AD-A1A1-B9037D7F3A36}" type="slidenum">
              <a:rPr lang="en-GB" smtClean="0"/>
              <a:t>‹#›</a:t>
            </a:fld>
            <a:endParaRPr lang="en-GB"/>
          </a:p>
        </p:txBody>
      </p:sp>
    </p:spTree>
    <p:extLst>
      <p:ext uri="{BB962C8B-B14F-4D97-AF65-F5344CB8AC3E}">
        <p14:creationId xmlns:p14="http://schemas.microsoft.com/office/powerpoint/2010/main" val="411512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84C506-E6CA-4BC6-A180-D23FFB1C3CAE}"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2B2F3C-3322-46AD-A1A1-B9037D7F3A36}" type="slidenum">
              <a:rPr lang="en-GB" smtClean="0"/>
              <a:t>‹#›</a:t>
            </a:fld>
            <a:endParaRPr lang="en-GB"/>
          </a:p>
        </p:txBody>
      </p:sp>
    </p:spTree>
    <p:extLst>
      <p:ext uri="{BB962C8B-B14F-4D97-AF65-F5344CB8AC3E}">
        <p14:creationId xmlns:p14="http://schemas.microsoft.com/office/powerpoint/2010/main" val="1581316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84C506-E6CA-4BC6-A180-D23FFB1C3CAE}"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2B2F3C-3322-46AD-A1A1-B9037D7F3A36}" type="slidenum">
              <a:rPr lang="en-GB" smtClean="0"/>
              <a:t>‹#›</a:t>
            </a:fld>
            <a:endParaRPr lang="en-GB"/>
          </a:p>
        </p:txBody>
      </p:sp>
    </p:spTree>
    <p:extLst>
      <p:ext uri="{BB962C8B-B14F-4D97-AF65-F5344CB8AC3E}">
        <p14:creationId xmlns:p14="http://schemas.microsoft.com/office/powerpoint/2010/main" val="1193468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84C506-E6CA-4BC6-A180-D23FFB1C3CAE}"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2B2F3C-3322-46AD-A1A1-B9037D7F3A36}" type="slidenum">
              <a:rPr lang="en-GB" smtClean="0"/>
              <a:t>‹#›</a:t>
            </a:fld>
            <a:endParaRPr lang="en-GB"/>
          </a:p>
        </p:txBody>
      </p:sp>
    </p:spTree>
    <p:extLst>
      <p:ext uri="{BB962C8B-B14F-4D97-AF65-F5344CB8AC3E}">
        <p14:creationId xmlns:p14="http://schemas.microsoft.com/office/powerpoint/2010/main" val="523017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84C506-E6CA-4BC6-A180-D23FFB1C3CAE}"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2B2F3C-3322-46AD-A1A1-B9037D7F3A36}" type="slidenum">
              <a:rPr lang="en-GB" smtClean="0"/>
              <a:t>‹#›</a:t>
            </a:fld>
            <a:endParaRPr lang="en-GB"/>
          </a:p>
        </p:txBody>
      </p:sp>
    </p:spTree>
    <p:extLst>
      <p:ext uri="{BB962C8B-B14F-4D97-AF65-F5344CB8AC3E}">
        <p14:creationId xmlns:p14="http://schemas.microsoft.com/office/powerpoint/2010/main" val="2072767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84C506-E6CA-4BC6-A180-D23FFB1C3CAE}" type="datetimeFigureOut">
              <a:rPr lang="en-GB" smtClean="0"/>
              <a:t>16/04/2023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2B2F3C-3322-46AD-A1A1-B9037D7F3A36}" type="slidenum">
              <a:rPr lang="en-GB" smtClean="0"/>
              <a:t>‹#›</a:t>
            </a:fld>
            <a:endParaRPr lang="en-GB"/>
          </a:p>
        </p:txBody>
      </p:sp>
    </p:spTree>
    <p:extLst>
      <p:ext uri="{BB962C8B-B14F-4D97-AF65-F5344CB8AC3E}">
        <p14:creationId xmlns:p14="http://schemas.microsoft.com/office/powerpoint/2010/main" val="368599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84C506-E6CA-4BC6-A180-D23FFB1C3CAE}" type="datetimeFigureOut">
              <a:rPr lang="en-GB" smtClean="0"/>
              <a:t>16/04/2023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62B2F3C-3322-46AD-A1A1-B9037D7F3A36}" type="slidenum">
              <a:rPr lang="en-GB" smtClean="0"/>
              <a:t>‹#›</a:t>
            </a:fld>
            <a:endParaRPr lang="en-GB"/>
          </a:p>
        </p:txBody>
      </p:sp>
    </p:spTree>
    <p:extLst>
      <p:ext uri="{BB962C8B-B14F-4D97-AF65-F5344CB8AC3E}">
        <p14:creationId xmlns:p14="http://schemas.microsoft.com/office/powerpoint/2010/main" val="9047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84C506-E6CA-4BC6-A180-D23FFB1C3CAE}" type="datetimeFigureOut">
              <a:rPr lang="en-GB" smtClean="0"/>
              <a:t>16/04/2023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62B2F3C-3322-46AD-A1A1-B9037D7F3A36}" type="slidenum">
              <a:rPr lang="en-GB" smtClean="0"/>
              <a:t>‹#›</a:t>
            </a:fld>
            <a:endParaRPr lang="en-GB"/>
          </a:p>
        </p:txBody>
      </p:sp>
    </p:spTree>
    <p:extLst>
      <p:ext uri="{BB962C8B-B14F-4D97-AF65-F5344CB8AC3E}">
        <p14:creationId xmlns:p14="http://schemas.microsoft.com/office/powerpoint/2010/main" val="2713419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84C506-E6CA-4BC6-A180-D23FFB1C3CAE}" type="datetimeFigureOut">
              <a:rPr lang="en-GB" smtClean="0"/>
              <a:t>16/04/2023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62B2F3C-3322-46AD-A1A1-B9037D7F3A36}" type="slidenum">
              <a:rPr lang="en-GB" smtClean="0"/>
              <a:t>‹#›</a:t>
            </a:fld>
            <a:endParaRPr lang="en-GB"/>
          </a:p>
        </p:txBody>
      </p:sp>
    </p:spTree>
    <p:extLst>
      <p:ext uri="{BB962C8B-B14F-4D97-AF65-F5344CB8AC3E}">
        <p14:creationId xmlns:p14="http://schemas.microsoft.com/office/powerpoint/2010/main" val="3887014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84C506-E6CA-4BC6-A180-D23FFB1C3CAE}" type="datetimeFigureOut">
              <a:rPr lang="en-GB" smtClean="0"/>
              <a:t>16/04/2023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2B2F3C-3322-46AD-A1A1-B9037D7F3A36}" type="slidenum">
              <a:rPr lang="en-GB" smtClean="0"/>
              <a:t>‹#›</a:t>
            </a:fld>
            <a:endParaRPr lang="en-GB"/>
          </a:p>
        </p:txBody>
      </p:sp>
    </p:spTree>
    <p:extLst>
      <p:ext uri="{BB962C8B-B14F-4D97-AF65-F5344CB8AC3E}">
        <p14:creationId xmlns:p14="http://schemas.microsoft.com/office/powerpoint/2010/main" val="3832864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84C506-E6CA-4BC6-A180-D23FFB1C3CAE}" type="datetimeFigureOut">
              <a:rPr lang="en-GB" smtClean="0"/>
              <a:t>16/04/2023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2B2F3C-3322-46AD-A1A1-B9037D7F3A36}" type="slidenum">
              <a:rPr lang="en-GB" smtClean="0"/>
              <a:t>‹#›</a:t>
            </a:fld>
            <a:endParaRPr lang="en-GB"/>
          </a:p>
        </p:txBody>
      </p:sp>
    </p:spTree>
    <p:extLst>
      <p:ext uri="{BB962C8B-B14F-4D97-AF65-F5344CB8AC3E}">
        <p14:creationId xmlns:p14="http://schemas.microsoft.com/office/powerpoint/2010/main" val="3680267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4C506-E6CA-4BC6-A180-D23FFB1C3CAE}" type="datetimeFigureOut">
              <a:rPr lang="en-GB" smtClean="0"/>
              <a:t>16/04/2023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2B2F3C-3322-46AD-A1A1-B9037D7F3A36}" type="slidenum">
              <a:rPr lang="en-GB" smtClean="0"/>
              <a:t>‹#›</a:t>
            </a:fld>
            <a:endParaRPr lang="en-GB"/>
          </a:p>
        </p:txBody>
      </p:sp>
    </p:spTree>
    <p:extLst>
      <p:ext uri="{BB962C8B-B14F-4D97-AF65-F5344CB8AC3E}">
        <p14:creationId xmlns:p14="http://schemas.microsoft.com/office/powerpoint/2010/main" val="28299844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wildlifetrusts.org/wildlife/identify-british-butterflies" TargetMode="External"/><Relationship Id="rId2" Type="http://schemas.openxmlformats.org/officeDocument/2006/relationships/hyperlink" Target="https://butterfly-conservation.org/sites/default/files/1.butterfly-bank-factsheet.pdf" TargetMode="External"/><Relationship Id="rId1" Type="http://schemas.openxmlformats.org/officeDocument/2006/relationships/slideLayout" Target="../slideLayouts/slideLayout2.xml"/><Relationship Id="rId4" Type="http://schemas.openxmlformats.org/officeDocument/2006/relationships/hyperlink" Target="https://bigbutterflycount.butterfly-conservation.or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5340719-79DA-94DF-8E82-EDB20FB005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667"/>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103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125E02-A53A-8BF1-D4C9-C4945C657A54}"/>
              </a:ext>
            </a:extLst>
          </p:cNvPr>
          <p:cNvSpPr>
            <a:spLocks noGrp="1"/>
          </p:cNvSpPr>
          <p:nvPr>
            <p:ph type="title"/>
          </p:nvPr>
        </p:nvSpPr>
        <p:spPr>
          <a:xfrm>
            <a:off x="392906" y="5317240"/>
            <a:ext cx="8408194" cy="744836"/>
          </a:xfrm>
        </p:spPr>
        <p:txBody>
          <a:bodyPr vert="horz" lIns="91440" tIns="45720" rIns="91440" bIns="45720" rtlCol="0" anchor="ctr">
            <a:normAutofit/>
          </a:bodyPr>
          <a:lstStyle/>
          <a:p>
            <a:pPr algn="ctr"/>
            <a:r>
              <a:rPr lang="en-US" sz="3100" dirty="0">
                <a:solidFill>
                  <a:schemeClr val="tx1">
                    <a:lumMod val="85000"/>
                    <a:lumOff val="15000"/>
                  </a:schemeClr>
                </a:solidFill>
              </a:rPr>
              <a:t>Creating the butterfly bank</a:t>
            </a:r>
          </a:p>
        </p:txBody>
      </p:sp>
      <p:cxnSp>
        <p:nvCxnSpPr>
          <p:cNvPr id="1033" name="Straight Connector 103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7147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Common Agrimony (Agrimonia eupatoria) | Naturescape">
            <a:extLst>
              <a:ext uri="{FF2B5EF4-FFF2-40B4-BE49-F238E27FC236}">
                <a16:creationId xmlns:a16="http://schemas.microsoft.com/office/drawing/2014/main" id="{DB57E8C7-7D0A-7E2A-1AAB-C8713BD5E7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151" name="Rectangle 615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19D72C-A585-C177-E23F-2F7A539581A8}"/>
              </a:ext>
            </a:extLst>
          </p:cNvPr>
          <p:cNvSpPr>
            <a:spLocks noGrp="1"/>
          </p:cNvSpPr>
          <p:nvPr>
            <p:ph type="title"/>
          </p:nvPr>
        </p:nvSpPr>
        <p:spPr>
          <a:xfrm>
            <a:off x="392906" y="5317240"/>
            <a:ext cx="8408194" cy="744836"/>
          </a:xfrm>
        </p:spPr>
        <p:txBody>
          <a:bodyPr>
            <a:normAutofit/>
          </a:bodyPr>
          <a:lstStyle/>
          <a:p>
            <a:pPr algn="ctr"/>
            <a:r>
              <a:rPr lang="en-GB" sz="3100">
                <a:solidFill>
                  <a:schemeClr val="tx1">
                    <a:lumMod val="85000"/>
                    <a:lumOff val="15000"/>
                  </a:schemeClr>
                </a:solidFill>
              </a:rPr>
              <a:t>Agrimony</a:t>
            </a:r>
          </a:p>
        </p:txBody>
      </p:sp>
      <p:cxnSp>
        <p:nvCxnSpPr>
          <p:cNvPr id="6153" name="Straight Connector 615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6155" name="Straight Connector 615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568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Kidney vetch | The Wildlife Trusts">
            <a:extLst>
              <a:ext uri="{FF2B5EF4-FFF2-40B4-BE49-F238E27FC236}">
                <a16:creationId xmlns:a16="http://schemas.microsoft.com/office/drawing/2014/main" id="{2FCFD86A-41D8-0CE8-91DA-9A64630AE5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655" r="13345"/>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75" name="Rectangle 717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89B337-9351-49F8-A9F7-E709280FF35B}"/>
              </a:ext>
            </a:extLst>
          </p:cNvPr>
          <p:cNvSpPr>
            <a:spLocks noGrp="1"/>
          </p:cNvSpPr>
          <p:nvPr>
            <p:ph type="title"/>
          </p:nvPr>
        </p:nvSpPr>
        <p:spPr>
          <a:xfrm>
            <a:off x="392906" y="5317240"/>
            <a:ext cx="8408194" cy="744836"/>
          </a:xfrm>
        </p:spPr>
        <p:txBody>
          <a:bodyPr>
            <a:normAutofit/>
          </a:bodyPr>
          <a:lstStyle/>
          <a:p>
            <a:pPr algn="ctr"/>
            <a:r>
              <a:rPr lang="en-GB" sz="3100">
                <a:solidFill>
                  <a:schemeClr val="tx1">
                    <a:lumMod val="85000"/>
                    <a:lumOff val="15000"/>
                  </a:schemeClr>
                </a:solidFill>
              </a:rPr>
              <a:t>Kidney Vetch</a:t>
            </a:r>
          </a:p>
        </p:txBody>
      </p:sp>
      <p:cxnSp>
        <p:nvCxnSpPr>
          <p:cNvPr id="7177" name="Straight Connector 717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179" name="Straight Connector 717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7748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Alder Buckthorn (Frangula alnus) - Woodland Trust">
            <a:extLst>
              <a:ext uri="{FF2B5EF4-FFF2-40B4-BE49-F238E27FC236}">
                <a16:creationId xmlns:a16="http://schemas.microsoft.com/office/drawing/2014/main" id="{EF2CAAA8-4E39-0D93-6859-7DF9B3FA9A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729" r="14271"/>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3" name="Rectangle 410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904AF2-24AB-40AF-848F-4C85101D59AF}"/>
              </a:ext>
            </a:extLst>
          </p:cNvPr>
          <p:cNvSpPr>
            <a:spLocks noGrp="1"/>
          </p:cNvSpPr>
          <p:nvPr>
            <p:ph type="title"/>
          </p:nvPr>
        </p:nvSpPr>
        <p:spPr>
          <a:xfrm>
            <a:off x="392906" y="5317240"/>
            <a:ext cx="8408194" cy="744836"/>
          </a:xfrm>
        </p:spPr>
        <p:txBody>
          <a:bodyPr>
            <a:normAutofit/>
          </a:bodyPr>
          <a:lstStyle/>
          <a:p>
            <a:pPr algn="ctr"/>
            <a:r>
              <a:rPr lang="en-GB" sz="3100">
                <a:solidFill>
                  <a:schemeClr val="tx1">
                    <a:lumMod val="85000"/>
                    <a:lumOff val="15000"/>
                  </a:schemeClr>
                </a:solidFill>
              </a:rPr>
              <a:t>Alder buckthorn for the brimstone</a:t>
            </a:r>
          </a:p>
        </p:txBody>
      </p:sp>
      <p:cxnSp>
        <p:nvCxnSpPr>
          <p:cNvPr id="4105" name="Straight Connector 410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4107" name="Straight Connector 410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6897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6" name="Picture 4">
            <a:extLst>
              <a:ext uri="{FF2B5EF4-FFF2-40B4-BE49-F238E27FC236}">
                <a16:creationId xmlns:a16="http://schemas.microsoft.com/office/drawing/2014/main" id="{37E5FA4C-1A1F-077E-5C0D-3E14C968A1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42" r="7092"/>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8201" name="Rectangle 820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BBADD3-1505-FBFF-3831-647833CB25E8}"/>
              </a:ext>
            </a:extLst>
          </p:cNvPr>
          <p:cNvSpPr>
            <a:spLocks noGrp="1"/>
          </p:cNvSpPr>
          <p:nvPr>
            <p:ph type="title"/>
          </p:nvPr>
        </p:nvSpPr>
        <p:spPr>
          <a:xfrm>
            <a:off x="392906" y="5317240"/>
            <a:ext cx="8408194" cy="744836"/>
          </a:xfrm>
        </p:spPr>
        <p:txBody>
          <a:bodyPr>
            <a:normAutofit/>
          </a:bodyPr>
          <a:lstStyle/>
          <a:p>
            <a:pPr algn="ctr"/>
            <a:r>
              <a:rPr lang="en-GB" sz="3100">
                <a:solidFill>
                  <a:schemeClr val="tx1">
                    <a:lumMod val="85000"/>
                    <a:lumOff val="15000"/>
                  </a:schemeClr>
                </a:solidFill>
              </a:rPr>
              <a:t>Bugle</a:t>
            </a:r>
          </a:p>
        </p:txBody>
      </p:sp>
      <p:cxnSp>
        <p:nvCxnSpPr>
          <p:cNvPr id="8203" name="Straight Connector 820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8205" name="Straight Connector 820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089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FCA2118-59A2-4310-A4B2-F2CBA821E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9144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B1EA12-BD0A-89EF-3301-81EBF2C2CB05}"/>
              </a:ext>
            </a:extLst>
          </p:cNvPr>
          <p:cNvSpPr>
            <a:spLocks noGrp="1"/>
          </p:cNvSpPr>
          <p:nvPr>
            <p:ph type="title"/>
          </p:nvPr>
        </p:nvSpPr>
        <p:spPr>
          <a:xfrm>
            <a:off x="941295" y="5279511"/>
            <a:ext cx="7261411" cy="739880"/>
          </a:xfrm>
        </p:spPr>
        <p:txBody>
          <a:bodyPr vert="horz" lIns="91440" tIns="45720" rIns="91440" bIns="45720" rtlCol="0" anchor="b">
            <a:normAutofit/>
          </a:bodyPr>
          <a:lstStyle/>
          <a:p>
            <a:pPr algn="ctr"/>
            <a:r>
              <a:rPr lang="en-US" sz="3100" kern="1200" dirty="0">
                <a:solidFill>
                  <a:schemeClr val="tx1">
                    <a:lumMod val="85000"/>
                    <a:lumOff val="15000"/>
                  </a:schemeClr>
                </a:solidFill>
                <a:latin typeface="+mj-lt"/>
                <a:ea typeface="+mj-ea"/>
                <a:cs typeface="+mj-cs"/>
              </a:rPr>
              <a:t>Ways to attract butterflies to the site</a:t>
            </a:r>
          </a:p>
        </p:txBody>
      </p:sp>
      <p:pic>
        <p:nvPicPr>
          <p:cNvPr id="3" name="Picture 2">
            <a:extLst>
              <a:ext uri="{FF2B5EF4-FFF2-40B4-BE49-F238E27FC236}">
                <a16:creationId xmlns:a16="http://schemas.microsoft.com/office/drawing/2014/main" id="{BF27B4FA-95AD-D341-3DD0-B54E7C715117}"/>
              </a:ext>
            </a:extLst>
          </p:cNvPr>
          <p:cNvPicPr>
            <a:picLocks noChangeAspect="1"/>
          </p:cNvPicPr>
          <p:nvPr/>
        </p:nvPicPr>
        <p:blipFill>
          <a:blip r:embed="rId2"/>
          <a:stretch>
            <a:fillRect/>
          </a:stretch>
        </p:blipFill>
        <p:spPr>
          <a:xfrm>
            <a:off x="467315" y="602494"/>
            <a:ext cx="8209369" cy="4178451"/>
          </a:xfrm>
          <a:prstGeom prst="rect">
            <a:avLst/>
          </a:prstGeom>
        </p:spPr>
      </p:pic>
    </p:spTree>
    <p:extLst>
      <p:ext uri="{BB962C8B-B14F-4D97-AF65-F5344CB8AC3E}">
        <p14:creationId xmlns:p14="http://schemas.microsoft.com/office/powerpoint/2010/main" val="687776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8376E-8A5A-4CEB-6F72-41212E073BE4}"/>
              </a:ext>
            </a:extLst>
          </p:cNvPr>
          <p:cNvSpPr>
            <a:spLocks noGrp="1"/>
          </p:cNvSpPr>
          <p:nvPr>
            <p:ph type="title"/>
          </p:nvPr>
        </p:nvSpPr>
        <p:spPr/>
        <p:txBody>
          <a:bodyPr>
            <a:normAutofit/>
          </a:bodyPr>
          <a:lstStyle/>
          <a:p>
            <a:r>
              <a:rPr lang="en-GB" sz="3200" dirty="0"/>
              <a:t>Recommendations from Mike Slater 23/02/23</a:t>
            </a:r>
          </a:p>
        </p:txBody>
      </p:sp>
      <p:sp>
        <p:nvSpPr>
          <p:cNvPr id="3" name="Content Placeholder 2">
            <a:extLst>
              <a:ext uri="{FF2B5EF4-FFF2-40B4-BE49-F238E27FC236}">
                <a16:creationId xmlns:a16="http://schemas.microsoft.com/office/drawing/2014/main" id="{6593FA7E-F1E2-E68A-D1A6-3A02287181C0}"/>
              </a:ext>
            </a:extLst>
          </p:cNvPr>
          <p:cNvSpPr>
            <a:spLocks noGrp="1"/>
          </p:cNvSpPr>
          <p:nvPr>
            <p:ph idx="1"/>
          </p:nvPr>
        </p:nvSpPr>
        <p:spPr/>
        <p:txBody>
          <a:bodyPr>
            <a:normAutofit fontScale="62500" lnSpcReduction="20000"/>
          </a:bodyPr>
          <a:lstStyle/>
          <a:p>
            <a:pPr marL="0" indent="0">
              <a:buNone/>
            </a:pPr>
            <a:r>
              <a:rPr lang="en-GB" dirty="0"/>
              <a:t>•Develop current grasslands into wildflower meadow.  Zoe Bell/Sally </a:t>
            </a:r>
            <a:r>
              <a:rPr lang="en-GB" dirty="0" err="1"/>
              <a:t>Eadon</a:t>
            </a:r>
            <a:r>
              <a:rPr lang="en-GB" dirty="0"/>
              <a:t> should move this forward, if not, there could be alternative funding sources available.</a:t>
            </a:r>
          </a:p>
          <a:p>
            <a:pPr marL="0" indent="0">
              <a:buNone/>
            </a:pPr>
            <a:r>
              <a:rPr lang="en-GB" dirty="0"/>
              <a:t>•Review success of meadow creation 12 months later (suggest I carry out a follow up visit to see if additional Wildflowers should be introduced).</a:t>
            </a:r>
          </a:p>
          <a:p>
            <a:pPr marL="0" indent="0">
              <a:buNone/>
            </a:pPr>
            <a:r>
              <a:rPr lang="en-GB" dirty="0"/>
              <a:t>•Management of grasslands should be changed to the following regime: -</a:t>
            </a:r>
          </a:p>
          <a:p>
            <a:pPr marL="0" indent="0">
              <a:buNone/>
            </a:pPr>
            <a:r>
              <a:rPr lang="en-GB" dirty="0"/>
              <a:t>1.Cut between 15th August and 30th September.  Hay/Cuttings should be removed.</a:t>
            </a:r>
          </a:p>
          <a:p>
            <a:pPr marL="0" indent="0">
              <a:buNone/>
            </a:pPr>
            <a:r>
              <a:rPr lang="en-GB" dirty="0"/>
              <a:t>2.Leave some areas uncut.  Suggest leave a metre uncut for the length of 2 hedges. The following year cut this area and leave a metre uncut on the other 2 hedges.  In the following years alternate cutting.  The butterfly bank will require cutting annually.</a:t>
            </a:r>
          </a:p>
          <a:p>
            <a:pPr marL="0" indent="0">
              <a:buNone/>
            </a:pPr>
            <a:r>
              <a:rPr lang="en-GB" dirty="0"/>
              <a:t>3.It is suggested a circular 1-metre-wide path is cut in the meadow/new woodland area to enable you to walk through it so you can enjoy the wildlife.  The path should be cut in approximately mid-June.  In proceeding years, the path should be cut to the side of last year’s path in meadow area.</a:t>
            </a:r>
          </a:p>
          <a:p>
            <a:pPr marL="0" indent="0">
              <a:buNone/>
            </a:pPr>
            <a:r>
              <a:rPr lang="en-GB" dirty="0"/>
              <a:t>•Plant more Alder Buckthorn Frangula alnus in existing hedgerow and on edge of new woodland for the Brimstone butterfly.</a:t>
            </a:r>
          </a:p>
          <a:p>
            <a:endParaRPr lang="en-GB" dirty="0"/>
          </a:p>
        </p:txBody>
      </p:sp>
    </p:spTree>
    <p:extLst>
      <p:ext uri="{BB962C8B-B14F-4D97-AF65-F5344CB8AC3E}">
        <p14:creationId xmlns:p14="http://schemas.microsoft.com/office/powerpoint/2010/main" val="3013705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5F4CD-B720-F6A5-C9FD-33FBBDD54823}"/>
              </a:ext>
            </a:extLst>
          </p:cNvPr>
          <p:cNvSpPr>
            <a:spLocks noGrp="1"/>
          </p:cNvSpPr>
          <p:nvPr>
            <p:ph type="title"/>
          </p:nvPr>
        </p:nvSpPr>
        <p:spPr/>
        <p:txBody>
          <a:bodyPr/>
          <a:lstStyle/>
          <a:p>
            <a:r>
              <a:rPr lang="en-GB" dirty="0"/>
              <a:t>Useful Links</a:t>
            </a:r>
          </a:p>
        </p:txBody>
      </p:sp>
      <p:sp>
        <p:nvSpPr>
          <p:cNvPr id="3" name="Content Placeholder 2">
            <a:extLst>
              <a:ext uri="{FF2B5EF4-FFF2-40B4-BE49-F238E27FC236}">
                <a16:creationId xmlns:a16="http://schemas.microsoft.com/office/drawing/2014/main" id="{E49E6A39-2D93-F5D7-7FF8-8321EAFF3065}"/>
              </a:ext>
            </a:extLst>
          </p:cNvPr>
          <p:cNvSpPr>
            <a:spLocks noGrp="1"/>
          </p:cNvSpPr>
          <p:nvPr>
            <p:ph idx="1"/>
          </p:nvPr>
        </p:nvSpPr>
        <p:spPr/>
        <p:txBody>
          <a:bodyPr/>
          <a:lstStyle/>
          <a:p>
            <a:r>
              <a:rPr lang="en-GB" dirty="0">
                <a:hlinkClick r:id="rId2"/>
              </a:rPr>
              <a:t>Creating a butterfly bank</a:t>
            </a:r>
            <a:endParaRPr lang="en-GB" dirty="0"/>
          </a:p>
          <a:p>
            <a:r>
              <a:rPr lang="en-GB" dirty="0">
                <a:hlinkClick r:id="rId3"/>
              </a:rPr>
              <a:t>Garden butterfly ID sheet</a:t>
            </a:r>
            <a:endParaRPr lang="en-GB" dirty="0"/>
          </a:p>
          <a:p>
            <a:r>
              <a:rPr lang="en-GB" dirty="0">
                <a:hlinkClick r:id="rId2"/>
              </a:rPr>
              <a:t>Butterfly Conservation</a:t>
            </a:r>
            <a:endParaRPr lang="en-GB" dirty="0"/>
          </a:p>
          <a:p>
            <a:r>
              <a:rPr lang="en-GB" dirty="0">
                <a:hlinkClick r:id="rId4"/>
              </a:rPr>
              <a:t>Big Butterfly Count</a:t>
            </a:r>
            <a:endParaRPr lang="en-GB" dirty="0"/>
          </a:p>
        </p:txBody>
      </p:sp>
    </p:spTree>
    <p:extLst>
      <p:ext uri="{BB962C8B-B14F-4D97-AF65-F5344CB8AC3E}">
        <p14:creationId xmlns:p14="http://schemas.microsoft.com/office/powerpoint/2010/main" val="1322226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D049F-AF89-5A74-4E91-C5A67C6C6A4D}"/>
              </a:ext>
            </a:extLst>
          </p:cNvPr>
          <p:cNvSpPr>
            <a:spLocks noGrp="1" noRot="1" noMove="1" noResize="1" noEditPoints="1" noAdjustHandles="1" noChangeArrowheads="1" noChangeShapeType="1"/>
          </p:cNvSpPr>
          <p:nvPr>
            <p:ph type="title"/>
          </p:nvPr>
        </p:nvSpPr>
        <p:spPr/>
        <p:txBody>
          <a:bodyPr/>
          <a:lstStyle/>
          <a:p>
            <a:r>
              <a:rPr lang="en-GB" dirty="0"/>
              <a:t>Useful Links</a:t>
            </a:r>
          </a:p>
        </p:txBody>
      </p:sp>
    </p:spTree>
    <p:extLst>
      <p:ext uri="{BB962C8B-B14F-4D97-AF65-F5344CB8AC3E}">
        <p14:creationId xmlns:p14="http://schemas.microsoft.com/office/powerpoint/2010/main" val="4192524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302D7-8698-6F86-9660-97BF8E4522B8}"/>
              </a:ext>
            </a:extLst>
          </p:cNvPr>
          <p:cNvSpPr>
            <a:spLocks noGrp="1"/>
          </p:cNvSpPr>
          <p:nvPr>
            <p:ph type="title"/>
          </p:nvPr>
        </p:nvSpPr>
        <p:spPr/>
        <p:txBody>
          <a:bodyPr>
            <a:noAutofit/>
          </a:bodyPr>
          <a:lstStyle/>
          <a:p>
            <a:pPr marL="0" indent="0">
              <a:buNone/>
            </a:pPr>
            <a:r>
              <a:rPr lang="en-GB" sz="3200" dirty="0"/>
              <a:t>Aim</a:t>
            </a:r>
            <a:br>
              <a:rPr lang="en-GB" sz="3200" dirty="0"/>
            </a:br>
            <a:r>
              <a:rPr lang="en-GB" sz="3200" dirty="0"/>
              <a:t>To create and plant a butterfly bank</a:t>
            </a:r>
          </a:p>
        </p:txBody>
      </p:sp>
      <p:sp>
        <p:nvSpPr>
          <p:cNvPr id="3" name="Content Placeholder 2">
            <a:extLst>
              <a:ext uri="{FF2B5EF4-FFF2-40B4-BE49-F238E27FC236}">
                <a16:creationId xmlns:a16="http://schemas.microsoft.com/office/drawing/2014/main" id="{5284ADBC-B9DB-25D1-60CB-53B7C2470E34}"/>
              </a:ext>
            </a:extLst>
          </p:cNvPr>
          <p:cNvSpPr>
            <a:spLocks noGrp="1"/>
          </p:cNvSpPr>
          <p:nvPr>
            <p:ph idx="1"/>
          </p:nvPr>
        </p:nvSpPr>
        <p:spPr/>
        <p:txBody>
          <a:bodyPr>
            <a:normAutofit lnSpcReduction="10000"/>
          </a:bodyPr>
          <a:lstStyle/>
          <a:p>
            <a:pPr marL="0" indent="0" algn="just">
              <a:lnSpc>
                <a:spcPct val="107000"/>
              </a:lnSpc>
              <a:spcAft>
                <a:spcPts val="800"/>
              </a:spcAft>
              <a:buNone/>
            </a:pPr>
            <a:r>
              <a:rPr lang="en-GB" sz="1800" dirty="0">
                <a:effectLst/>
                <a:latin typeface="Arial" panose="020B0604020202020204" pitchFamily="34" charset="0"/>
                <a:ea typeface="Calibri" panose="020F0502020204030204" pitchFamily="34" charset="0"/>
                <a:cs typeface="Times New Roman" panose="02020603050405020304" pitchFamily="18" charset="0"/>
              </a:rPr>
              <a:t>Introduction</a:t>
            </a: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Butterflies indicate a healthy environment and engaging in nature-based activities can have benefits to a person health and wellbeing. A butterfly bank is a simple method to support butterfly populations and serve as a platform for nature-based events.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Calibri" panose="020F0502020204030204" pitchFamily="34" charset="0"/>
              </a:rPr>
              <a:t>The principle features of a butterfly bank are that there is lots of bare ground and plenty of plants which serve as caterpillar food and nectar resources for adult butterflies. The ultimate butterfly bank will create a south-facing unshaded slope.</a:t>
            </a:r>
          </a:p>
          <a:p>
            <a:pPr algn="l"/>
            <a:r>
              <a:rPr lang="en-GB" sz="1800" b="0" i="0" u="none" strike="noStrike" baseline="0" dirty="0">
                <a:latin typeface="ArialMT"/>
              </a:rPr>
              <a:t>The new butterfly bank should be seeded generously with Kidney Vetch </a:t>
            </a:r>
            <a:r>
              <a:rPr lang="en-GB" sz="1800" b="0" i="1" u="none" strike="noStrike" baseline="0" dirty="0">
                <a:latin typeface="Arial-ItalicMT"/>
              </a:rPr>
              <a:t>Anthyllis </a:t>
            </a:r>
            <a:r>
              <a:rPr lang="en-GB" sz="1800" b="0" i="1" u="none" strike="noStrike" baseline="0" dirty="0" err="1">
                <a:latin typeface="Arial-ItalicMT"/>
              </a:rPr>
              <a:t>vulneraria</a:t>
            </a:r>
            <a:r>
              <a:rPr lang="en-GB" sz="1800" b="0" i="0" u="none" strike="noStrike" baseline="0" dirty="0">
                <a:latin typeface="ArialMT"/>
              </a:rPr>
              <a:t>, Agrimony </a:t>
            </a:r>
            <a:r>
              <a:rPr lang="en-GB" sz="1800" b="0" i="1" u="none" strike="noStrike" baseline="0" dirty="0">
                <a:latin typeface="Arial-ItalicMT"/>
              </a:rPr>
              <a:t>Agrimonia </a:t>
            </a:r>
            <a:r>
              <a:rPr lang="en-GB" sz="1800" b="0" i="1" u="none" strike="noStrike" baseline="0" dirty="0" err="1">
                <a:latin typeface="Arial-ItalicMT"/>
              </a:rPr>
              <a:t>eupatoria</a:t>
            </a:r>
            <a:r>
              <a:rPr lang="en-GB" sz="1800" b="0" i="1" u="none" strike="noStrike" baseline="0" dirty="0">
                <a:latin typeface="Arial-ItalicMT"/>
              </a:rPr>
              <a:t> </a:t>
            </a:r>
            <a:r>
              <a:rPr lang="en-GB" sz="1800" b="0" i="0" u="none" strike="noStrike" baseline="0" dirty="0">
                <a:latin typeface="ArialMT"/>
              </a:rPr>
              <a:t>and Common Bird’s-foot Trefoil </a:t>
            </a:r>
            <a:r>
              <a:rPr lang="en-GB" sz="1800" b="0" i="1" u="none" strike="noStrike" baseline="0" dirty="0">
                <a:latin typeface="Arial-ItalicMT"/>
              </a:rPr>
              <a:t>Lotus </a:t>
            </a:r>
            <a:r>
              <a:rPr lang="en-GB" sz="1800" b="0" i="1" u="none" strike="noStrike" baseline="0" dirty="0" err="1">
                <a:latin typeface="Arial-ItalicMT"/>
              </a:rPr>
              <a:t>corniculatus</a:t>
            </a:r>
            <a:r>
              <a:rPr lang="en-GB" sz="1800" b="0" i="1" u="none" strike="noStrike" baseline="0" dirty="0">
                <a:latin typeface="Arial-ItalicMT"/>
              </a:rPr>
              <a:t> </a:t>
            </a:r>
            <a:r>
              <a:rPr lang="en-GB" sz="1800" b="0" i="0" u="none" strike="noStrike" baseline="0" dirty="0">
                <a:latin typeface="ArialMT"/>
              </a:rPr>
              <a:t>so all species become dominant. This is to help the Grizzled and Dingy Skippers colonise and the Small Blue which may require an introduction.</a:t>
            </a:r>
            <a:endParaRPr lang="en-GB" dirty="0"/>
          </a:p>
        </p:txBody>
      </p:sp>
    </p:spTree>
    <p:extLst>
      <p:ext uri="{BB962C8B-B14F-4D97-AF65-F5344CB8AC3E}">
        <p14:creationId xmlns:p14="http://schemas.microsoft.com/office/powerpoint/2010/main" val="2523339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1" name="Rectangle 1050">
            <a:extLst>
              <a:ext uri="{FF2B5EF4-FFF2-40B4-BE49-F238E27FC236}">
                <a16:creationId xmlns:a16="http://schemas.microsoft.com/office/drawing/2014/main" id="{D880886B-02ED-4317-9236-CB60C22CF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A1F63F-41C3-0A90-61C2-906E81454E1E}"/>
              </a:ext>
            </a:extLst>
          </p:cNvPr>
          <p:cNvSpPr>
            <a:spLocks noGrp="1"/>
          </p:cNvSpPr>
          <p:nvPr>
            <p:ph type="title"/>
          </p:nvPr>
        </p:nvSpPr>
        <p:spPr>
          <a:xfrm>
            <a:off x="480060" y="4419600"/>
            <a:ext cx="8181594" cy="1203960"/>
          </a:xfrm>
        </p:spPr>
        <p:txBody>
          <a:bodyPr vert="horz" lIns="91440" tIns="45720" rIns="91440" bIns="45720" rtlCol="0" anchor="ctr">
            <a:normAutofit/>
          </a:bodyPr>
          <a:lstStyle/>
          <a:p>
            <a:pPr algn="ctr"/>
            <a:r>
              <a:rPr lang="en-US" sz="4000" kern="1200">
                <a:solidFill>
                  <a:schemeClr val="tx1"/>
                </a:solidFill>
                <a:latin typeface="+mj-lt"/>
                <a:ea typeface="+mj-ea"/>
                <a:cs typeface="+mj-cs"/>
              </a:rPr>
              <a:t>Working with Mike Slater from Warwickshire Butterfly Conservation </a:t>
            </a:r>
          </a:p>
        </p:txBody>
      </p:sp>
      <p:pic>
        <p:nvPicPr>
          <p:cNvPr id="1028" name="Picture 4" descr="Butterfly Conservation Warwickshire - Saving butterflies, moths and their  habitats in Warwickshire">
            <a:extLst>
              <a:ext uri="{FF2B5EF4-FFF2-40B4-BE49-F238E27FC236}">
                <a16:creationId xmlns:a16="http://schemas.microsoft.com/office/drawing/2014/main" id="{E28AEFA8-9EF3-8152-8067-797A5FC7AD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831" r="17866"/>
          <a:stretch/>
        </p:blipFill>
        <p:spPr bwMode="auto">
          <a:xfrm>
            <a:off x="3" y="10"/>
            <a:ext cx="4571997" cy="4196271"/>
          </a:xfrm>
          <a:custGeom>
            <a:avLst/>
            <a:gdLst/>
            <a:ahLst/>
            <a:cxnLst/>
            <a:rect l="l" t="t" r="r" b="b"/>
            <a:pathLst>
              <a:path w="6002835" h="4194796">
                <a:moveTo>
                  <a:pt x="0" y="0"/>
                </a:moveTo>
                <a:lnTo>
                  <a:pt x="5999418" y="0"/>
                </a:lnTo>
                <a:lnTo>
                  <a:pt x="5996190" y="32760"/>
                </a:lnTo>
                <a:cubicBezTo>
                  <a:pt x="5998706" y="293110"/>
                  <a:pt x="5983874" y="553460"/>
                  <a:pt x="5997116" y="813682"/>
                </a:cubicBezTo>
                <a:cubicBezTo>
                  <a:pt x="6007314" y="1015047"/>
                  <a:pt x="6000824" y="1216284"/>
                  <a:pt x="5997116" y="1417522"/>
                </a:cubicBezTo>
                <a:cubicBezTo>
                  <a:pt x="5989967" y="1803471"/>
                  <a:pt x="6000824" y="2188911"/>
                  <a:pt x="5996190" y="2574351"/>
                </a:cubicBezTo>
                <a:cubicBezTo>
                  <a:pt x="5994204" y="2745205"/>
                  <a:pt x="5996454" y="2915805"/>
                  <a:pt x="6000824" y="3086660"/>
                </a:cubicBezTo>
                <a:cubicBezTo>
                  <a:pt x="6007180" y="3330611"/>
                  <a:pt x="5997382" y="3574689"/>
                  <a:pt x="5986656" y="3818514"/>
                </a:cubicBezTo>
                <a:cubicBezTo>
                  <a:pt x="5983054" y="3885559"/>
                  <a:pt x="5982107" y="3952684"/>
                  <a:pt x="5983808" y="4019746"/>
                </a:cubicBezTo>
                <a:lnTo>
                  <a:pt x="5993788" y="4173418"/>
                </a:lnTo>
                <a:lnTo>
                  <a:pt x="5955106" y="4175101"/>
                </a:lnTo>
                <a:cubicBezTo>
                  <a:pt x="5890100" y="4175133"/>
                  <a:pt x="5825078" y="4173227"/>
                  <a:pt x="5760087" y="4171956"/>
                </a:cubicBezTo>
                <a:cubicBezTo>
                  <a:pt x="5521345" y="4167509"/>
                  <a:pt x="5282477" y="4171956"/>
                  <a:pt x="5044242" y="4149213"/>
                </a:cubicBezTo>
                <a:cubicBezTo>
                  <a:pt x="4979506" y="4143051"/>
                  <a:pt x="4914326" y="4139111"/>
                  <a:pt x="4849272" y="4139890"/>
                </a:cubicBezTo>
                <a:cubicBezTo>
                  <a:pt x="4784218" y="4140668"/>
                  <a:pt x="4719291" y="4146163"/>
                  <a:pt x="4655063" y="4158869"/>
                </a:cubicBezTo>
                <a:cubicBezTo>
                  <a:pt x="4447578" y="4199146"/>
                  <a:pt x="4239457" y="4201688"/>
                  <a:pt x="4029811" y="4185424"/>
                </a:cubicBezTo>
                <a:cubicBezTo>
                  <a:pt x="3943792" y="4178690"/>
                  <a:pt x="3857774" y="4167509"/>
                  <a:pt x="3771375" y="4169669"/>
                </a:cubicBezTo>
                <a:cubicBezTo>
                  <a:pt x="3623225" y="4173608"/>
                  <a:pt x="3474948" y="4165603"/>
                  <a:pt x="3326672" y="4167636"/>
                </a:cubicBezTo>
                <a:cubicBezTo>
                  <a:pt x="3322669" y="4168208"/>
                  <a:pt x="3318578" y="4167674"/>
                  <a:pt x="3314855" y="4166111"/>
                </a:cubicBezTo>
                <a:cubicBezTo>
                  <a:pt x="3278008" y="4140827"/>
                  <a:pt x="3237604" y="4150610"/>
                  <a:pt x="3199487" y="4157217"/>
                </a:cubicBezTo>
                <a:cubicBezTo>
                  <a:pt x="3072810" y="4179198"/>
                  <a:pt x="2946260" y="4189998"/>
                  <a:pt x="2817550" y="4172972"/>
                </a:cubicBezTo>
                <a:cubicBezTo>
                  <a:pt x="2694647" y="4155146"/>
                  <a:pt x="2569990" y="4152923"/>
                  <a:pt x="2446541" y="4166365"/>
                </a:cubicBezTo>
                <a:cubicBezTo>
                  <a:pt x="2276791" y="4186186"/>
                  <a:pt x="2107677" y="4181993"/>
                  <a:pt x="1938308" y="4166365"/>
                </a:cubicBezTo>
                <a:cubicBezTo>
                  <a:pt x="1869570" y="4160013"/>
                  <a:pt x="1799815" y="4149213"/>
                  <a:pt x="1731712" y="4165095"/>
                </a:cubicBezTo>
                <a:cubicBezTo>
                  <a:pt x="1647854" y="4184535"/>
                  <a:pt x="1564250" y="4178182"/>
                  <a:pt x="1480137" y="4173862"/>
                </a:cubicBezTo>
                <a:cubicBezTo>
                  <a:pt x="1373663" y="4168271"/>
                  <a:pt x="1267442" y="4152135"/>
                  <a:pt x="1160586" y="4164841"/>
                </a:cubicBezTo>
                <a:cubicBezTo>
                  <a:pt x="1111161" y="4170685"/>
                  <a:pt x="1062116" y="4179961"/>
                  <a:pt x="1012055" y="4177547"/>
                </a:cubicBezTo>
                <a:cubicBezTo>
                  <a:pt x="873562" y="4171194"/>
                  <a:pt x="735196" y="4163697"/>
                  <a:pt x="596449" y="4164841"/>
                </a:cubicBezTo>
                <a:cubicBezTo>
                  <a:pt x="538383" y="4165222"/>
                  <a:pt x="480699" y="4167128"/>
                  <a:pt x="422887" y="4171321"/>
                </a:cubicBezTo>
                <a:cubicBezTo>
                  <a:pt x="315015" y="4179198"/>
                  <a:pt x="207524" y="4168525"/>
                  <a:pt x="100033" y="4164714"/>
                </a:cubicBezTo>
                <a:lnTo>
                  <a:pt x="0" y="4169195"/>
                </a:ln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Mike Slater on Twitter: &quot;@TamVC77 @keithwarmie Yes very important because  we have recording standards We can prove of the 39 species that have have  been found in Warwickshire bet 1995-2019 comparing last">
            <a:extLst>
              <a:ext uri="{FF2B5EF4-FFF2-40B4-BE49-F238E27FC236}">
                <a16:creationId xmlns:a16="http://schemas.microsoft.com/office/drawing/2014/main" id="{8B7B04F8-769A-8945-4A0C-F77403F8E1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663" r="-3" b="6512"/>
          <a:stretch/>
        </p:blipFill>
        <p:spPr bwMode="auto">
          <a:xfrm>
            <a:off x="4514850" y="10"/>
            <a:ext cx="4629146" cy="4187662"/>
          </a:xfrm>
          <a:custGeom>
            <a:avLst/>
            <a:gdLst/>
            <a:ahLst/>
            <a:cxnLst/>
            <a:rect l="l" t="t" r="r" b="b"/>
            <a:pathLst>
              <a:path w="6009490" h="4186171">
                <a:moveTo>
                  <a:pt x="9049" y="0"/>
                </a:moveTo>
                <a:lnTo>
                  <a:pt x="6009490" y="0"/>
                </a:lnTo>
                <a:lnTo>
                  <a:pt x="6009490" y="4168273"/>
                </a:lnTo>
                <a:lnTo>
                  <a:pt x="5803951" y="4172925"/>
                </a:lnTo>
                <a:cubicBezTo>
                  <a:pt x="5729787" y="4171950"/>
                  <a:pt x="5655658" y="4168322"/>
                  <a:pt x="5581704" y="4162045"/>
                </a:cubicBezTo>
                <a:cubicBezTo>
                  <a:pt x="5474340" y="4154041"/>
                  <a:pt x="5366086" y="4142987"/>
                  <a:pt x="5259485" y="4163316"/>
                </a:cubicBezTo>
                <a:cubicBezTo>
                  <a:pt x="5142465" y="4185805"/>
                  <a:pt x="5025571" y="4185932"/>
                  <a:pt x="4907534" y="4180215"/>
                </a:cubicBezTo>
                <a:cubicBezTo>
                  <a:pt x="4806650" y="4175387"/>
                  <a:pt x="4706147" y="4149975"/>
                  <a:pt x="4604501" y="4176784"/>
                </a:cubicBezTo>
                <a:cubicBezTo>
                  <a:pt x="4594387" y="4178258"/>
                  <a:pt x="4584082" y="4177826"/>
                  <a:pt x="4574133" y="4175514"/>
                </a:cubicBezTo>
                <a:cubicBezTo>
                  <a:pt x="4462958" y="4160140"/>
                  <a:pt x="4351020" y="4172718"/>
                  <a:pt x="4239463" y="4168398"/>
                </a:cubicBezTo>
                <a:cubicBezTo>
                  <a:pt x="4188005" y="4166365"/>
                  <a:pt x="4135530" y="4167509"/>
                  <a:pt x="4084706" y="4162045"/>
                </a:cubicBezTo>
                <a:cubicBezTo>
                  <a:pt x="3968067" y="4149594"/>
                  <a:pt x="3851682" y="4142987"/>
                  <a:pt x="3736314" y="4172337"/>
                </a:cubicBezTo>
                <a:cubicBezTo>
                  <a:pt x="3702643" y="4180253"/>
                  <a:pt x="3668235" y="4184509"/>
                  <a:pt x="3633650" y="4185043"/>
                </a:cubicBezTo>
                <a:cubicBezTo>
                  <a:pt x="3520696" y="4189109"/>
                  <a:pt x="3408122" y="4181358"/>
                  <a:pt x="3295549" y="4175005"/>
                </a:cubicBezTo>
                <a:cubicBezTo>
                  <a:pt x="3217408" y="4170558"/>
                  <a:pt x="3139394" y="4160902"/>
                  <a:pt x="3061127" y="4169034"/>
                </a:cubicBezTo>
                <a:cubicBezTo>
                  <a:pt x="3015640" y="4173735"/>
                  <a:pt x="2969772" y="4173735"/>
                  <a:pt x="2924285" y="4169034"/>
                </a:cubicBezTo>
                <a:cubicBezTo>
                  <a:pt x="2840452" y="4159212"/>
                  <a:pt x="2755870" y="4157382"/>
                  <a:pt x="2671694" y="4163570"/>
                </a:cubicBezTo>
                <a:cubicBezTo>
                  <a:pt x="2546033" y="4174370"/>
                  <a:pt x="2420500" y="4183391"/>
                  <a:pt x="2294459" y="4166238"/>
                </a:cubicBezTo>
                <a:cubicBezTo>
                  <a:pt x="2222976" y="4155006"/>
                  <a:pt x="2150298" y="4153685"/>
                  <a:pt x="2078460" y="4162300"/>
                </a:cubicBezTo>
                <a:cubicBezTo>
                  <a:pt x="1907313" y="4186314"/>
                  <a:pt x="1735785" y="4178563"/>
                  <a:pt x="1564257" y="4168653"/>
                </a:cubicBezTo>
                <a:cubicBezTo>
                  <a:pt x="1449650" y="4161918"/>
                  <a:pt x="1334536" y="4149594"/>
                  <a:pt x="1220183" y="4165857"/>
                </a:cubicBezTo>
                <a:cubicBezTo>
                  <a:pt x="1074321" y="4186186"/>
                  <a:pt x="928331" y="4179452"/>
                  <a:pt x="782087" y="4173481"/>
                </a:cubicBezTo>
                <a:cubicBezTo>
                  <a:pt x="674723" y="4169034"/>
                  <a:pt x="567232" y="4155565"/>
                  <a:pt x="459614" y="4172210"/>
                </a:cubicBezTo>
                <a:cubicBezTo>
                  <a:pt x="448535" y="4173722"/>
                  <a:pt x="437265" y="4172591"/>
                  <a:pt x="426706" y="4168907"/>
                </a:cubicBezTo>
                <a:cubicBezTo>
                  <a:pt x="385869" y="4155464"/>
                  <a:pt x="342085" y="4153660"/>
                  <a:pt x="300283" y="4163697"/>
                </a:cubicBezTo>
                <a:cubicBezTo>
                  <a:pt x="223159" y="4180596"/>
                  <a:pt x="146162" y="4187965"/>
                  <a:pt x="67640" y="4172591"/>
                </a:cubicBezTo>
                <a:lnTo>
                  <a:pt x="14015" y="4169393"/>
                </a:lnTo>
                <a:lnTo>
                  <a:pt x="28554" y="3856095"/>
                </a:lnTo>
                <a:cubicBezTo>
                  <a:pt x="30458" y="3735660"/>
                  <a:pt x="27412" y="3615306"/>
                  <a:pt x="15626" y="3495237"/>
                </a:cubicBezTo>
                <a:cubicBezTo>
                  <a:pt x="-847" y="3348740"/>
                  <a:pt x="-4304" y="3201174"/>
                  <a:pt x="5296" y="3054118"/>
                </a:cubicBezTo>
                <a:cubicBezTo>
                  <a:pt x="11786" y="2969961"/>
                  <a:pt x="18539" y="2885804"/>
                  <a:pt x="22776" y="2801522"/>
                </a:cubicBezTo>
                <a:cubicBezTo>
                  <a:pt x="28180" y="2681630"/>
                  <a:pt x="25173" y="2561524"/>
                  <a:pt x="13771" y="2442014"/>
                </a:cubicBezTo>
                <a:cubicBezTo>
                  <a:pt x="4237" y="2350879"/>
                  <a:pt x="3177" y="2259120"/>
                  <a:pt x="10593" y="2167807"/>
                </a:cubicBezTo>
                <a:cubicBezTo>
                  <a:pt x="25690" y="2012336"/>
                  <a:pt x="9931" y="1856863"/>
                  <a:pt x="5032" y="1701516"/>
                </a:cubicBezTo>
                <a:cubicBezTo>
                  <a:pt x="-3577" y="1415742"/>
                  <a:pt x="20393" y="1130095"/>
                  <a:pt x="9666" y="844320"/>
                </a:cubicBezTo>
                <a:cubicBezTo>
                  <a:pt x="3841" y="702958"/>
                  <a:pt x="16420" y="561723"/>
                  <a:pt x="9666" y="420361"/>
                </a:cubicBezTo>
                <a:cubicBezTo>
                  <a:pt x="4105" y="319805"/>
                  <a:pt x="397" y="219250"/>
                  <a:pt x="4105" y="118568"/>
                </a:cubicBezTo>
                <a:cubicBezTo>
                  <a:pt x="5164" y="91109"/>
                  <a:pt x="5826" y="63523"/>
                  <a:pt x="9534" y="36446"/>
                </a:cubicBezTo>
                <a:close/>
              </a:path>
            </a:pathLst>
          </a:custGeom>
          <a:noFill/>
          <a:extLst>
            <a:ext uri="{909E8E84-426E-40DD-AFC4-6F175D3DCCD1}">
              <a14:hiddenFill xmlns:a14="http://schemas.microsoft.com/office/drawing/2010/main">
                <a:solidFill>
                  <a:srgbClr val="FFFFFF"/>
                </a:solidFill>
              </a14:hiddenFill>
            </a:ext>
          </a:extLst>
        </p:spPr>
      </p:pic>
      <p:sp>
        <p:nvSpPr>
          <p:cNvPr id="1053" name="sketch line">
            <a:extLst>
              <a:ext uri="{FF2B5EF4-FFF2-40B4-BE49-F238E27FC236}">
                <a16:creationId xmlns:a16="http://schemas.microsoft.com/office/drawing/2014/main" id="{28C31856-6ABF-41FD-B683-B06E5FFF9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7560" y="5598439"/>
            <a:ext cx="2468880" cy="18288"/>
          </a:xfrm>
          <a:custGeom>
            <a:avLst/>
            <a:gdLst>
              <a:gd name="connsiteX0" fmla="*/ 0 w 2468880"/>
              <a:gd name="connsiteY0" fmla="*/ 0 h 18288"/>
              <a:gd name="connsiteX1" fmla="*/ 592531 w 2468880"/>
              <a:gd name="connsiteY1" fmla="*/ 0 h 18288"/>
              <a:gd name="connsiteX2" fmla="*/ 1160374 w 2468880"/>
              <a:gd name="connsiteY2" fmla="*/ 0 h 18288"/>
              <a:gd name="connsiteX3" fmla="*/ 1728216 w 2468880"/>
              <a:gd name="connsiteY3" fmla="*/ 0 h 18288"/>
              <a:gd name="connsiteX4" fmla="*/ 2468880 w 2468880"/>
              <a:gd name="connsiteY4" fmla="*/ 0 h 18288"/>
              <a:gd name="connsiteX5" fmla="*/ 2468880 w 2468880"/>
              <a:gd name="connsiteY5" fmla="*/ 18288 h 18288"/>
              <a:gd name="connsiteX6" fmla="*/ 1802282 w 2468880"/>
              <a:gd name="connsiteY6" fmla="*/ 18288 h 18288"/>
              <a:gd name="connsiteX7" fmla="*/ 1209751 w 2468880"/>
              <a:gd name="connsiteY7" fmla="*/ 18288 h 18288"/>
              <a:gd name="connsiteX8" fmla="*/ 641909 w 2468880"/>
              <a:gd name="connsiteY8" fmla="*/ 18288 h 18288"/>
              <a:gd name="connsiteX9" fmla="*/ 0 w 2468880"/>
              <a:gd name="connsiteY9" fmla="*/ 18288 h 18288"/>
              <a:gd name="connsiteX10" fmla="*/ 0 w 2468880"/>
              <a:gd name="connsiteY10" fmla="*/ 0 h 18288"/>
              <a:gd name="connsiteX0" fmla="*/ 0 w 2468880"/>
              <a:gd name="connsiteY0" fmla="*/ 0 h 18288"/>
              <a:gd name="connsiteX1" fmla="*/ 567842 w 2468880"/>
              <a:gd name="connsiteY1" fmla="*/ 0 h 18288"/>
              <a:gd name="connsiteX2" fmla="*/ 1234440 w 2468880"/>
              <a:gd name="connsiteY2" fmla="*/ 0 h 18288"/>
              <a:gd name="connsiteX3" fmla="*/ 1777594 w 2468880"/>
              <a:gd name="connsiteY3" fmla="*/ 0 h 18288"/>
              <a:gd name="connsiteX4" fmla="*/ 2468880 w 2468880"/>
              <a:gd name="connsiteY4" fmla="*/ 0 h 18288"/>
              <a:gd name="connsiteX5" fmla="*/ 2468880 w 2468880"/>
              <a:gd name="connsiteY5" fmla="*/ 18288 h 18288"/>
              <a:gd name="connsiteX6" fmla="*/ 1876349 w 2468880"/>
              <a:gd name="connsiteY6" fmla="*/ 18288 h 18288"/>
              <a:gd name="connsiteX7" fmla="*/ 1209751 w 2468880"/>
              <a:gd name="connsiteY7" fmla="*/ 18288 h 18288"/>
              <a:gd name="connsiteX8" fmla="*/ 617220 w 2468880"/>
              <a:gd name="connsiteY8" fmla="*/ 18288 h 18288"/>
              <a:gd name="connsiteX9" fmla="*/ 0 w 2468880"/>
              <a:gd name="connsiteY9" fmla="*/ 18288 h 18288"/>
              <a:gd name="connsiteX10" fmla="*/ 0 w 246888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8880" h="18288" fill="none" extrusionOk="0">
                <a:moveTo>
                  <a:pt x="0" y="0"/>
                </a:moveTo>
                <a:cubicBezTo>
                  <a:pt x="172691" y="-12357"/>
                  <a:pt x="387089" y="31321"/>
                  <a:pt x="592531" y="0"/>
                </a:cubicBezTo>
                <a:cubicBezTo>
                  <a:pt x="767979" y="-23244"/>
                  <a:pt x="871733" y="8472"/>
                  <a:pt x="1160374" y="0"/>
                </a:cubicBezTo>
                <a:cubicBezTo>
                  <a:pt x="1449601" y="-3911"/>
                  <a:pt x="1607266" y="19376"/>
                  <a:pt x="1728216" y="0"/>
                </a:cubicBezTo>
                <a:cubicBezTo>
                  <a:pt x="1818829" y="-58888"/>
                  <a:pt x="2275430" y="-9413"/>
                  <a:pt x="2468880" y="0"/>
                </a:cubicBezTo>
                <a:cubicBezTo>
                  <a:pt x="2467145" y="5314"/>
                  <a:pt x="2470816" y="12013"/>
                  <a:pt x="2468880" y="18288"/>
                </a:cubicBezTo>
                <a:cubicBezTo>
                  <a:pt x="2232442" y="-3319"/>
                  <a:pt x="2078773" y="23053"/>
                  <a:pt x="1802282" y="18288"/>
                </a:cubicBezTo>
                <a:cubicBezTo>
                  <a:pt x="1540683" y="32618"/>
                  <a:pt x="1384233" y="17358"/>
                  <a:pt x="1209751" y="18288"/>
                </a:cubicBezTo>
                <a:cubicBezTo>
                  <a:pt x="1038679" y="-28357"/>
                  <a:pt x="820616" y="4958"/>
                  <a:pt x="641909" y="18288"/>
                </a:cubicBezTo>
                <a:cubicBezTo>
                  <a:pt x="423595" y="12488"/>
                  <a:pt x="155068" y="41456"/>
                  <a:pt x="0" y="18288"/>
                </a:cubicBezTo>
                <a:cubicBezTo>
                  <a:pt x="898" y="13406"/>
                  <a:pt x="19" y="4120"/>
                  <a:pt x="0" y="0"/>
                </a:cubicBezTo>
                <a:close/>
              </a:path>
              <a:path w="2468880" h="18288" stroke="0" extrusionOk="0">
                <a:moveTo>
                  <a:pt x="0" y="0"/>
                </a:moveTo>
                <a:cubicBezTo>
                  <a:pt x="201127" y="34474"/>
                  <a:pt x="321325" y="11273"/>
                  <a:pt x="567842" y="0"/>
                </a:cubicBezTo>
                <a:cubicBezTo>
                  <a:pt x="816255" y="-37660"/>
                  <a:pt x="940209" y="-838"/>
                  <a:pt x="1234440" y="0"/>
                </a:cubicBezTo>
                <a:cubicBezTo>
                  <a:pt x="1509789" y="16874"/>
                  <a:pt x="1664509" y="5689"/>
                  <a:pt x="1777594" y="0"/>
                </a:cubicBezTo>
                <a:cubicBezTo>
                  <a:pt x="1845726" y="-6548"/>
                  <a:pt x="2193196" y="19370"/>
                  <a:pt x="2468880" y="0"/>
                </a:cubicBezTo>
                <a:cubicBezTo>
                  <a:pt x="2468174" y="8377"/>
                  <a:pt x="2470272" y="13210"/>
                  <a:pt x="2468880" y="18288"/>
                </a:cubicBezTo>
                <a:cubicBezTo>
                  <a:pt x="2271382" y="44380"/>
                  <a:pt x="1978656" y="31741"/>
                  <a:pt x="1876349" y="18288"/>
                </a:cubicBezTo>
                <a:cubicBezTo>
                  <a:pt x="1751977" y="-6016"/>
                  <a:pt x="1388067" y="3222"/>
                  <a:pt x="1209751" y="18288"/>
                </a:cubicBezTo>
                <a:cubicBezTo>
                  <a:pt x="1065802" y="31061"/>
                  <a:pt x="753821" y="-1004"/>
                  <a:pt x="617220" y="18288"/>
                </a:cubicBezTo>
                <a:cubicBezTo>
                  <a:pt x="481425" y="28412"/>
                  <a:pt x="248319" y="-391"/>
                  <a:pt x="0" y="18288"/>
                </a:cubicBezTo>
                <a:cubicBezTo>
                  <a:pt x="-445" y="10205"/>
                  <a:pt x="-140" y="6087"/>
                  <a:pt x="0" y="0"/>
                </a:cubicBezTo>
                <a:close/>
              </a:path>
              <a:path w="2468880" h="18288" fill="none" stroke="0" extrusionOk="0">
                <a:moveTo>
                  <a:pt x="0" y="0"/>
                </a:moveTo>
                <a:cubicBezTo>
                  <a:pt x="191987" y="-31891"/>
                  <a:pt x="414837" y="25678"/>
                  <a:pt x="592531" y="0"/>
                </a:cubicBezTo>
                <a:cubicBezTo>
                  <a:pt x="785000" y="-43603"/>
                  <a:pt x="868560" y="12415"/>
                  <a:pt x="1160374" y="0"/>
                </a:cubicBezTo>
                <a:cubicBezTo>
                  <a:pt x="1441409" y="-18672"/>
                  <a:pt x="1600372" y="47113"/>
                  <a:pt x="1728216" y="0"/>
                </a:cubicBezTo>
                <a:cubicBezTo>
                  <a:pt x="1847110" y="23792"/>
                  <a:pt x="2233557" y="23802"/>
                  <a:pt x="2468880" y="0"/>
                </a:cubicBezTo>
                <a:cubicBezTo>
                  <a:pt x="2467752" y="4917"/>
                  <a:pt x="2468978" y="13565"/>
                  <a:pt x="2468880" y="18288"/>
                </a:cubicBezTo>
                <a:cubicBezTo>
                  <a:pt x="2265563" y="-17971"/>
                  <a:pt x="2033349" y="16262"/>
                  <a:pt x="1802282" y="18288"/>
                </a:cubicBezTo>
                <a:cubicBezTo>
                  <a:pt x="1512355" y="31573"/>
                  <a:pt x="1367809" y="29302"/>
                  <a:pt x="1209751" y="18288"/>
                </a:cubicBezTo>
                <a:cubicBezTo>
                  <a:pt x="1060405" y="26129"/>
                  <a:pt x="875661" y="10838"/>
                  <a:pt x="641909" y="18288"/>
                </a:cubicBezTo>
                <a:cubicBezTo>
                  <a:pt x="461670" y="14581"/>
                  <a:pt x="162829" y="18463"/>
                  <a:pt x="0" y="18288"/>
                </a:cubicBezTo>
                <a:cubicBezTo>
                  <a:pt x="913" y="12991"/>
                  <a:pt x="-1021" y="455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custGeom>
                    <a:avLst/>
                    <a:gdLst>
                      <a:gd name="connsiteX0" fmla="*/ 0 w 2468880"/>
                      <a:gd name="connsiteY0" fmla="*/ 0 h 18288"/>
                      <a:gd name="connsiteX1" fmla="*/ 592531 w 2468880"/>
                      <a:gd name="connsiteY1" fmla="*/ 0 h 18288"/>
                      <a:gd name="connsiteX2" fmla="*/ 1160374 w 2468880"/>
                      <a:gd name="connsiteY2" fmla="*/ 0 h 18288"/>
                      <a:gd name="connsiteX3" fmla="*/ 1728216 w 2468880"/>
                      <a:gd name="connsiteY3" fmla="*/ 0 h 18288"/>
                      <a:gd name="connsiteX4" fmla="*/ 2468880 w 2468880"/>
                      <a:gd name="connsiteY4" fmla="*/ 0 h 18288"/>
                      <a:gd name="connsiteX5" fmla="*/ 2468880 w 2468880"/>
                      <a:gd name="connsiteY5" fmla="*/ 18288 h 18288"/>
                      <a:gd name="connsiteX6" fmla="*/ 1802282 w 2468880"/>
                      <a:gd name="connsiteY6" fmla="*/ 18288 h 18288"/>
                      <a:gd name="connsiteX7" fmla="*/ 1209751 w 2468880"/>
                      <a:gd name="connsiteY7" fmla="*/ 18288 h 18288"/>
                      <a:gd name="connsiteX8" fmla="*/ 641909 w 2468880"/>
                      <a:gd name="connsiteY8" fmla="*/ 18288 h 18288"/>
                      <a:gd name="connsiteX9" fmla="*/ 0 w 2468880"/>
                      <a:gd name="connsiteY9" fmla="*/ 18288 h 18288"/>
                      <a:gd name="connsiteX10" fmla="*/ 0 w 246888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8880" h="18288" fill="none" extrusionOk="0">
                        <a:moveTo>
                          <a:pt x="0" y="0"/>
                        </a:moveTo>
                        <a:cubicBezTo>
                          <a:pt x="171523" y="-1510"/>
                          <a:pt x="416079" y="20036"/>
                          <a:pt x="592531" y="0"/>
                        </a:cubicBezTo>
                        <a:cubicBezTo>
                          <a:pt x="768983" y="-20036"/>
                          <a:pt x="878305" y="13110"/>
                          <a:pt x="1160374" y="0"/>
                        </a:cubicBezTo>
                        <a:cubicBezTo>
                          <a:pt x="1442443" y="-13110"/>
                          <a:pt x="1612108" y="24695"/>
                          <a:pt x="1728216" y="0"/>
                        </a:cubicBezTo>
                        <a:cubicBezTo>
                          <a:pt x="1844324" y="-24695"/>
                          <a:pt x="2271040" y="20667"/>
                          <a:pt x="2468880" y="0"/>
                        </a:cubicBezTo>
                        <a:cubicBezTo>
                          <a:pt x="2468302" y="4771"/>
                          <a:pt x="2469633" y="12323"/>
                          <a:pt x="2468880" y="18288"/>
                        </a:cubicBezTo>
                        <a:cubicBezTo>
                          <a:pt x="2229297" y="-14659"/>
                          <a:pt x="2066775" y="30253"/>
                          <a:pt x="1802282" y="18288"/>
                        </a:cubicBezTo>
                        <a:cubicBezTo>
                          <a:pt x="1537789" y="6323"/>
                          <a:pt x="1379930" y="22266"/>
                          <a:pt x="1209751" y="18288"/>
                        </a:cubicBezTo>
                        <a:cubicBezTo>
                          <a:pt x="1039572" y="14310"/>
                          <a:pt x="837025" y="12850"/>
                          <a:pt x="641909" y="18288"/>
                        </a:cubicBezTo>
                        <a:cubicBezTo>
                          <a:pt x="446793" y="23726"/>
                          <a:pt x="170561" y="18472"/>
                          <a:pt x="0" y="18288"/>
                        </a:cubicBezTo>
                        <a:cubicBezTo>
                          <a:pt x="841" y="12879"/>
                          <a:pt x="-726" y="3977"/>
                          <a:pt x="0" y="0"/>
                        </a:cubicBezTo>
                        <a:close/>
                      </a:path>
                      <a:path w="2468880" h="18288" stroke="0" extrusionOk="0">
                        <a:moveTo>
                          <a:pt x="0" y="0"/>
                        </a:moveTo>
                        <a:cubicBezTo>
                          <a:pt x="190931" y="24910"/>
                          <a:pt x="333688" y="11559"/>
                          <a:pt x="567842" y="0"/>
                        </a:cubicBezTo>
                        <a:cubicBezTo>
                          <a:pt x="801996" y="-11559"/>
                          <a:pt x="939971" y="-5677"/>
                          <a:pt x="1234440" y="0"/>
                        </a:cubicBezTo>
                        <a:cubicBezTo>
                          <a:pt x="1528909" y="5677"/>
                          <a:pt x="1658539" y="5184"/>
                          <a:pt x="1777594" y="0"/>
                        </a:cubicBezTo>
                        <a:cubicBezTo>
                          <a:pt x="1896649" y="-5184"/>
                          <a:pt x="2186164" y="23915"/>
                          <a:pt x="2468880" y="0"/>
                        </a:cubicBezTo>
                        <a:cubicBezTo>
                          <a:pt x="2468266" y="8857"/>
                          <a:pt x="2469384" y="13619"/>
                          <a:pt x="2468880" y="18288"/>
                        </a:cubicBezTo>
                        <a:cubicBezTo>
                          <a:pt x="2271330" y="36599"/>
                          <a:pt x="2001027" y="31554"/>
                          <a:pt x="1876349" y="18288"/>
                        </a:cubicBezTo>
                        <a:cubicBezTo>
                          <a:pt x="1751671" y="5022"/>
                          <a:pt x="1364652" y="15063"/>
                          <a:pt x="1209751" y="18288"/>
                        </a:cubicBezTo>
                        <a:cubicBezTo>
                          <a:pt x="1054850" y="21513"/>
                          <a:pt x="748438" y="20074"/>
                          <a:pt x="617220" y="18288"/>
                        </a:cubicBezTo>
                        <a:cubicBezTo>
                          <a:pt x="486002" y="16502"/>
                          <a:pt x="237432" y="27200"/>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3774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Small Blue (upperwing) by Andrew Cooper">
            <a:extLst>
              <a:ext uri="{FF2B5EF4-FFF2-40B4-BE49-F238E27FC236}">
                <a16:creationId xmlns:a16="http://schemas.microsoft.com/office/drawing/2014/main" id="{3587E01E-4BDB-5A75-93FC-B8A57DD375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9" name="Rectangle 307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52A4D3-6550-914F-2745-27546A4D75E0}"/>
              </a:ext>
            </a:extLst>
          </p:cNvPr>
          <p:cNvSpPr>
            <a:spLocks noGrp="1"/>
          </p:cNvSpPr>
          <p:nvPr>
            <p:ph type="title"/>
          </p:nvPr>
        </p:nvSpPr>
        <p:spPr>
          <a:xfrm>
            <a:off x="392906" y="5317240"/>
            <a:ext cx="8408194" cy="744836"/>
          </a:xfrm>
        </p:spPr>
        <p:txBody>
          <a:bodyPr>
            <a:normAutofit fontScale="90000"/>
          </a:bodyPr>
          <a:lstStyle/>
          <a:p>
            <a:pPr algn="ctr"/>
            <a:r>
              <a:rPr lang="en-GB" sz="3100" dirty="0">
                <a:solidFill>
                  <a:schemeClr val="tx1">
                    <a:lumMod val="85000"/>
                    <a:lumOff val="15000"/>
                  </a:schemeClr>
                </a:solidFill>
              </a:rPr>
              <a:t>Planting to attract the small blue – needs Kidney Vetch</a:t>
            </a:r>
          </a:p>
        </p:txBody>
      </p:sp>
      <p:cxnSp>
        <p:nvCxnSpPr>
          <p:cNvPr id="3081" name="Straight Connector 308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083" name="Straight Connector 308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963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Grizzled Skipper (male/upperwing) - Bob Eade">
            <a:extLst>
              <a:ext uri="{FF2B5EF4-FFF2-40B4-BE49-F238E27FC236}">
                <a16:creationId xmlns:a16="http://schemas.microsoft.com/office/drawing/2014/main" id="{C2D9D89E-BB73-7FCE-10AD-0ACE53CC63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103" name="Rectangle 410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5CBD5C-3941-31F6-1809-EF59BBE1B1F5}"/>
              </a:ext>
            </a:extLst>
          </p:cNvPr>
          <p:cNvSpPr>
            <a:spLocks noGrp="1"/>
          </p:cNvSpPr>
          <p:nvPr>
            <p:ph type="title"/>
          </p:nvPr>
        </p:nvSpPr>
        <p:spPr>
          <a:xfrm>
            <a:off x="392906" y="5317240"/>
            <a:ext cx="8408194" cy="744836"/>
          </a:xfrm>
        </p:spPr>
        <p:txBody>
          <a:bodyPr>
            <a:normAutofit fontScale="90000"/>
          </a:bodyPr>
          <a:lstStyle/>
          <a:p>
            <a:pPr algn="ctr"/>
            <a:r>
              <a:rPr lang="en-GB" sz="3100" dirty="0">
                <a:solidFill>
                  <a:schemeClr val="tx1">
                    <a:lumMod val="85000"/>
                    <a:lumOff val="15000"/>
                  </a:schemeClr>
                </a:solidFill>
              </a:rPr>
              <a:t>The grizzled skipper – needs agrimony &amp; </a:t>
            </a:r>
            <a:r>
              <a:rPr lang="en-GB" sz="3100" dirty="0" err="1">
                <a:solidFill>
                  <a:schemeClr val="tx1">
                    <a:lumMod val="85000"/>
                    <a:lumOff val="15000"/>
                  </a:schemeClr>
                </a:solidFill>
              </a:rPr>
              <a:t>birdsfoot</a:t>
            </a:r>
            <a:r>
              <a:rPr lang="en-GB" sz="3100" dirty="0">
                <a:solidFill>
                  <a:schemeClr val="tx1">
                    <a:lumMod val="85000"/>
                    <a:lumOff val="15000"/>
                  </a:schemeClr>
                </a:solidFill>
              </a:rPr>
              <a:t> trefoil</a:t>
            </a:r>
          </a:p>
        </p:txBody>
      </p:sp>
      <p:cxnSp>
        <p:nvCxnSpPr>
          <p:cNvPr id="4105" name="Straight Connector 410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4107" name="Straight Connector 410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6395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White-letter Hairstreak (underwing) - Iain Leach">
            <a:extLst>
              <a:ext uri="{FF2B5EF4-FFF2-40B4-BE49-F238E27FC236}">
                <a16:creationId xmlns:a16="http://schemas.microsoft.com/office/drawing/2014/main" id="{4105805A-A1DB-33D0-272F-9E9DE544CA7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205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78A13F-8F7C-0F74-D3DA-7ED2F30C3E1C}"/>
              </a:ext>
            </a:extLst>
          </p:cNvPr>
          <p:cNvSpPr>
            <a:spLocks noGrp="1"/>
          </p:cNvSpPr>
          <p:nvPr>
            <p:ph type="title"/>
          </p:nvPr>
        </p:nvSpPr>
        <p:spPr>
          <a:xfrm>
            <a:off x="392906" y="5317240"/>
            <a:ext cx="8408194" cy="744836"/>
          </a:xfrm>
        </p:spPr>
        <p:txBody>
          <a:bodyPr vert="horz" lIns="91440" tIns="45720" rIns="91440" bIns="45720" rtlCol="0" anchor="ctr">
            <a:normAutofit/>
          </a:bodyPr>
          <a:lstStyle/>
          <a:p>
            <a:pPr algn="ctr"/>
            <a:r>
              <a:rPr lang="en-US" sz="3100" dirty="0">
                <a:solidFill>
                  <a:schemeClr val="tx1">
                    <a:lumMod val="85000"/>
                    <a:lumOff val="15000"/>
                  </a:schemeClr>
                </a:solidFill>
              </a:rPr>
              <a:t>The white letter hairstreak – needs elm trees</a:t>
            </a:r>
          </a:p>
        </p:txBody>
      </p:sp>
      <p:cxnSp>
        <p:nvCxnSpPr>
          <p:cNvPr id="2057" name="Straight Connector 205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059" name="Straight Connector 205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6032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A yellow butterfly on a flower&#10;&#10;Description automatically generated with medium confidence">
            <a:extLst>
              <a:ext uri="{FF2B5EF4-FFF2-40B4-BE49-F238E27FC236}">
                <a16:creationId xmlns:a16="http://schemas.microsoft.com/office/drawing/2014/main" id="{D00F1D51-1918-8214-7A50-81D0B9CD54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000" r="-1" b="-1"/>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079" name="Rectangle 307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CFE027-19DE-2CE1-AE17-9004F3DA0839}"/>
              </a:ext>
            </a:extLst>
          </p:cNvPr>
          <p:cNvSpPr>
            <a:spLocks noGrp="1"/>
          </p:cNvSpPr>
          <p:nvPr>
            <p:ph type="title"/>
          </p:nvPr>
        </p:nvSpPr>
        <p:spPr>
          <a:xfrm>
            <a:off x="392906" y="5317240"/>
            <a:ext cx="8408194" cy="744836"/>
          </a:xfrm>
        </p:spPr>
        <p:txBody>
          <a:bodyPr>
            <a:normAutofit/>
          </a:bodyPr>
          <a:lstStyle/>
          <a:p>
            <a:pPr algn="ctr"/>
            <a:r>
              <a:rPr lang="en-GB" sz="3100">
                <a:solidFill>
                  <a:schemeClr val="tx1">
                    <a:lumMod val="85000"/>
                    <a:lumOff val="15000"/>
                  </a:schemeClr>
                </a:solidFill>
              </a:rPr>
              <a:t>Brimstone – needs Buckthorn</a:t>
            </a:r>
          </a:p>
        </p:txBody>
      </p:sp>
      <p:cxnSp>
        <p:nvCxnSpPr>
          <p:cNvPr id="3081" name="Straight Connector 308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083" name="Straight Connector 308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048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Cowslip">
            <a:extLst>
              <a:ext uri="{FF2B5EF4-FFF2-40B4-BE49-F238E27FC236}">
                <a16:creationId xmlns:a16="http://schemas.microsoft.com/office/drawing/2014/main" id="{127A479D-96B3-ABA9-C45E-EB3646ABDF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00" r="21501"/>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205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B2CB53-8C47-B071-D5C2-135C7CC3D872}"/>
              </a:ext>
            </a:extLst>
          </p:cNvPr>
          <p:cNvSpPr>
            <a:spLocks noGrp="1"/>
          </p:cNvSpPr>
          <p:nvPr>
            <p:ph type="title"/>
          </p:nvPr>
        </p:nvSpPr>
        <p:spPr>
          <a:xfrm>
            <a:off x="392906" y="5317240"/>
            <a:ext cx="8408194" cy="744836"/>
          </a:xfrm>
        </p:spPr>
        <p:txBody>
          <a:bodyPr>
            <a:normAutofit/>
          </a:bodyPr>
          <a:lstStyle/>
          <a:p>
            <a:pPr algn="ctr"/>
            <a:r>
              <a:rPr lang="en-GB" sz="3100">
                <a:solidFill>
                  <a:schemeClr val="tx1">
                    <a:lumMod val="85000"/>
                    <a:lumOff val="15000"/>
                  </a:schemeClr>
                </a:solidFill>
              </a:rPr>
              <a:t>Cowslips are good for bees and butterflies</a:t>
            </a:r>
          </a:p>
        </p:txBody>
      </p:sp>
      <p:cxnSp>
        <p:nvCxnSpPr>
          <p:cNvPr id="2057" name="Straight Connector 205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059" name="Straight Connector 205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8477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Birdsfoot Trefoil - Seedball">
            <a:extLst>
              <a:ext uri="{FF2B5EF4-FFF2-40B4-BE49-F238E27FC236}">
                <a16:creationId xmlns:a16="http://schemas.microsoft.com/office/drawing/2014/main" id="{D30C16E0-DD5D-1B97-7AFE-3D8460849E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205" b="13795"/>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7" name="Rectangle 5126">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15F0C8-9BED-94EB-7123-D37DD8F7A691}"/>
              </a:ext>
            </a:extLst>
          </p:cNvPr>
          <p:cNvSpPr>
            <a:spLocks noGrp="1"/>
          </p:cNvSpPr>
          <p:nvPr>
            <p:ph type="title"/>
          </p:nvPr>
        </p:nvSpPr>
        <p:spPr>
          <a:xfrm>
            <a:off x="392906" y="5317240"/>
            <a:ext cx="8408194" cy="744836"/>
          </a:xfrm>
        </p:spPr>
        <p:txBody>
          <a:bodyPr>
            <a:normAutofit/>
          </a:bodyPr>
          <a:lstStyle/>
          <a:p>
            <a:pPr algn="ctr"/>
            <a:r>
              <a:rPr lang="en-GB" sz="3100" dirty="0" err="1">
                <a:solidFill>
                  <a:schemeClr val="tx1">
                    <a:lumMod val="85000"/>
                    <a:lumOff val="15000"/>
                  </a:schemeClr>
                </a:solidFill>
              </a:rPr>
              <a:t>Birdsfoot</a:t>
            </a:r>
            <a:r>
              <a:rPr lang="en-GB" sz="3100" dirty="0">
                <a:solidFill>
                  <a:schemeClr val="tx1">
                    <a:lumMod val="85000"/>
                    <a:lumOff val="15000"/>
                  </a:schemeClr>
                </a:solidFill>
              </a:rPr>
              <a:t> trefoil</a:t>
            </a:r>
          </a:p>
        </p:txBody>
      </p:sp>
      <p:cxnSp>
        <p:nvCxnSpPr>
          <p:cNvPr id="5129" name="Straight Connector 5128">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5131" name="Straight Connector 5130">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4515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95</TotalTime>
  <Words>450</Words>
  <Application>Microsoft Office PowerPoint</Application>
  <PresentationFormat>On-screen Show (4:3)</PresentationFormat>
  <Paragraphs>32</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Arial-ItalicMT</vt:lpstr>
      <vt:lpstr>ArialMT</vt:lpstr>
      <vt:lpstr>Calibri</vt:lpstr>
      <vt:lpstr>Calibri Light</vt:lpstr>
      <vt:lpstr>Office Theme</vt:lpstr>
      <vt:lpstr>Creating the butterfly bank</vt:lpstr>
      <vt:lpstr>Aim To create and plant a butterfly bank</vt:lpstr>
      <vt:lpstr>Working with Mike Slater from Warwickshire Butterfly Conservation </vt:lpstr>
      <vt:lpstr>Planting to attract the small blue – needs Kidney Vetch</vt:lpstr>
      <vt:lpstr>The grizzled skipper – needs agrimony &amp; birdsfoot trefoil</vt:lpstr>
      <vt:lpstr>The white letter hairstreak – needs elm trees</vt:lpstr>
      <vt:lpstr>Brimstone – needs Buckthorn</vt:lpstr>
      <vt:lpstr>Cowslips are good for bees and butterflies</vt:lpstr>
      <vt:lpstr>Birdsfoot trefoil</vt:lpstr>
      <vt:lpstr>Agrimony</vt:lpstr>
      <vt:lpstr>Kidney Vetch</vt:lpstr>
      <vt:lpstr>Alder buckthorn for the brimstone</vt:lpstr>
      <vt:lpstr>Bugle</vt:lpstr>
      <vt:lpstr>Ways to attract butterflies to the site</vt:lpstr>
      <vt:lpstr>Recommendations from Mike Slater 23/02/23</vt:lpstr>
      <vt:lpstr>Useful Links</vt:lpstr>
      <vt:lpstr>Useful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butterfly bank</dc:title>
  <dc:creator>Carole Longden</dc:creator>
  <cp:lastModifiedBy>Carole Longden</cp:lastModifiedBy>
  <cp:revision>12</cp:revision>
  <dcterms:created xsi:type="dcterms:W3CDTF">2023-04-04T06:38:26Z</dcterms:created>
  <dcterms:modified xsi:type="dcterms:W3CDTF">2023-04-16T09:03:38Z</dcterms:modified>
</cp:coreProperties>
</file>